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57" r:id="rId2"/>
    <p:sldId id="258" r:id="rId3"/>
    <p:sldId id="262" r:id="rId4"/>
    <p:sldId id="263" r:id="rId5"/>
    <p:sldId id="267" r:id="rId6"/>
    <p:sldId id="264" r:id="rId7"/>
    <p:sldId id="265" r:id="rId8"/>
    <p:sldId id="266" r:id="rId9"/>
    <p:sldId id="282" r:id="rId10"/>
    <p:sldId id="268" r:id="rId11"/>
    <p:sldId id="269" r:id="rId12"/>
    <p:sldId id="289" r:id="rId13"/>
    <p:sldId id="290" r:id="rId14"/>
    <p:sldId id="292" r:id="rId15"/>
    <p:sldId id="293" r:id="rId16"/>
    <p:sldId id="291" r:id="rId17"/>
    <p:sldId id="283" r:id="rId18"/>
    <p:sldId id="284" r:id="rId19"/>
    <p:sldId id="286" r:id="rId20"/>
    <p:sldId id="274" r:id="rId21"/>
    <p:sldId id="275" r:id="rId22"/>
    <p:sldId id="276" r:id="rId23"/>
    <p:sldId id="277" r:id="rId24"/>
    <p:sldId id="279" r:id="rId25"/>
    <p:sldId id="294" r:id="rId26"/>
    <p:sldId id="280"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10" r:id="rId41"/>
    <p:sldId id="308" r:id="rId42"/>
    <p:sldId id="316" r:id="rId43"/>
    <p:sldId id="311" r:id="rId44"/>
    <p:sldId id="312" r:id="rId45"/>
    <p:sldId id="313" r:id="rId46"/>
    <p:sldId id="318" r:id="rId47"/>
    <p:sldId id="317" r:id="rId48"/>
    <p:sldId id="327" r:id="rId49"/>
    <p:sldId id="319" r:id="rId50"/>
    <p:sldId id="320" r:id="rId51"/>
    <p:sldId id="321" r:id="rId52"/>
    <p:sldId id="322" r:id="rId53"/>
    <p:sldId id="323" r:id="rId54"/>
    <p:sldId id="324" r:id="rId55"/>
    <p:sldId id="326" r:id="rId56"/>
    <p:sldId id="325" r:id="rId57"/>
    <p:sldId id="328" r:id="rId58"/>
    <p:sldId id="336" r:id="rId59"/>
    <p:sldId id="337" r:id="rId60"/>
    <p:sldId id="338" r:id="rId61"/>
    <p:sldId id="339"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71"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4" r:id="rId109"/>
    <p:sldId id="395" r:id="rId110"/>
    <p:sldId id="396" r:id="rId111"/>
    <p:sldId id="397" r:id="rId112"/>
    <p:sldId id="398" r:id="rId113"/>
    <p:sldId id="399" r:id="rId114"/>
    <p:sldId id="391" r:id="rId115"/>
    <p:sldId id="392" r:id="rId116"/>
    <p:sldId id="39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4" d="100"/>
          <a:sy n="74"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9AA9-0A59-4270-BEED-5C0EA8EA0169}" type="datetimeFigureOut">
              <a:rPr lang="en-US" smtClean="0"/>
              <a:t>20-Nov-16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812D0-884D-4D5A-B67F-8E38F895594F}" type="slidenum">
              <a:rPr lang="en-US" smtClean="0"/>
              <a:t>‹#›</a:t>
            </a:fld>
            <a:endParaRPr lang="en-US"/>
          </a:p>
        </p:txBody>
      </p:sp>
    </p:spTree>
    <p:extLst>
      <p:ext uri="{BB962C8B-B14F-4D97-AF65-F5344CB8AC3E}">
        <p14:creationId xmlns:p14="http://schemas.microsoft.com/office/powerpoint/2010/main" val="119380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812D0-884D-4D5A-B67F-8E38F895594F}" type="slidenum">
              <a:rPr lang="en-US" smtClean="0"/>
              <a:t>1</a:t>
            </a:fld>
            <a:endParaRPr lang="en-US"/>
          </a:p>
        </p:txBody>
      </p:sp>
    </p:spTree>
    <p:extLst>
      <p:ext uri="{BB962C8B-B14F-4D97-AF65-F5344CB8AC3E}">
        <p14:creationId xmlns:p14="http://schemas.microsoft.com/office/powerpoint/2010/main" val="110503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34228-E54D-475B-A46C-C13B2A96ED08}" type="slidenum">
              <a:rPr lang="en-US" altLang="en-US"/>
              <a:pPr/>
              <a:t>29</a:t>
            </a:fld>
            <a:endParaRPr lang="en-US" alt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1188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A3772-666C-44F2-9B7D-D1905E1E190C}" type="slidenum">
              <a:rPr lang="en-US" altLang="en-US"/>
              <a:pPr/>
              <a:t>32</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940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5736A-BD52-40F5-8B52-751DDAAC8F1D}" type="slidenum">
              <a:rPr lang="en-US" altLang="en-US"/>
              <a:pPr/>
              <a:t>33</a:t>
            </a:fld>
            <a:endParaRPr lang="en-US" alt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29542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B35AA5-EBAE-44B0-B8CC-A9DA5A1D832F}" type="slidenum">
              <a:rPr lang="en-US" altLang="en-US"/>
              <a:pPr/>
              <a:t>34</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975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97DA58-8A11-41E1-B786-778B09EB0249}" type="slidenum">
              <a:rPr lang="en-US" altLang="en-US"/>
              <a:pPr/>
              <a:t>35</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823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19632-79F6-4182-9B20-CD3F71F3A76C}" type="slidenum">
              <a:rPr lang="en-US" altLang="en-US"/>
              <a:pPr/>
              <a:t>36</a:t>
            </a:fld>
            <a:endParaRPr lang="en-US" alt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8760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6988F9-C2D8-433A-8E0A-5C2E9938E19B}" type="slidenum">
              <a:rPr lang="en-US" altLang="en-US"/>
              <a:pPr/>
              <a:t>37</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1491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6B05A-2AC9-439D-B048-79C9573DF945}" type="slidenum">
              <a:rPr lang="en-US" altLang="en-US"/>
              <a:pPr/>
              <a:t>38</a:t>
            </a:fld>
            <a:endParaRPr lang="en-US" alt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6532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42E01-7FFA-45B3-A3F0-0757301B57BA}" type="slidenum">
              <a:rPr lang="en-US" altLang="en-US"/>
              <a:pPr/>
              <a:t>39</a:t>
            </a:fld>
            <a:endParaRPr lang="en-US" alt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180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40</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8683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13</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6645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52CECB-A499-4D08-B2EB-0C0707208E1C}" type="slidenum">
              <a:rPr lang="en-US" altLang="en-US"/>
              <a:pPr/>
              <a:t>41</a:t>
            </a:fld>
            <a:endParaRPr lang="en-US" altLang="en-US"/>
          </a:p>
        </p:txBody>
      </p:sp>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3987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42</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2738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2F1F15-1138-4C69-A5D6-0A9F1A3C3773}" type="slidenum">
              <a:rPr lang="en-US" altLang="en-US"/>
              <a:pPr/>
              <a:t>43</a:t>
            </a:fld>
            <a:endParaRPr lang="en-US" altLang="en-US"/>
          </a:p>
        </p:txBody>
      </p:sp>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01164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CCFD7B-DBB6-4CE0-81BF-CB1BDDD6953C}" type="slidenum">
              <a:rPr lang="en-US" altLang="en-US"/>
              <a:pPr/>
              <a:t>44</a:t>
            </a:fld>
            <a:endParaRPr lang="en-US" alt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50225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6DEA1-D57F-4FDE-8DBD-8FE642DB2C44}" type="slidenum">
              <a:rPr lang="en-US" altLang="en-US"/>
              <a:pPr/>
              <a:t>45</a:t>
            </a:fld>
            <a:endParaRPr lang="en-US" alt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092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BD535F-506A-459F-94C5-AB00D14671D2}" type="slidenum">
              <a:rPr lang="en-US" altLang="en-US"/>
              <a:pPr/>
              <a:t>46</a:t>
            </a:fld>
            <a:endParaRPr lang="en-US" alt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577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47</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3293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48</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7483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B23391-9E29-4715-9767-C0C3802DB2D9}" type="slidenum">
              <a:rPr lang="en-US" altLang="en-US"/>
              <a:pPr/>
              <a:t>49</a:t>
            </a:fld>
            <a:endParaRPr lang="en-US" alt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0296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CAB81-5004-47B2-898D-6991761FA0A6}" type="slidenum">
              <a:rPr lang="en-US" altLang="en-US"/>
              <a:pPr/>
              <a:t>50</a:t>
            </a:fld>
            <a:endParaRPr lang="en-US" alt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393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14</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964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ADF6A-044A-451F-88FB-AA8DDFBFF43B}" type="slidenum">
              <a:rPr lang="en-US" altLang="en-US"/>
              <a:pPr/>
              <a:t>51</a:t>
            </a:fld>
            <a:endParaRPr lang="en-US" alt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4207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DD35A6-754D-4190-8DC0-A448EE76FEE4}" type="slidenum">
              <a:rPr lang="en-US" altLang="en-US"/>
              <a:pPr/>
              <a:t>52</a:t>
            </a:fld>
            <a:endParaRPr lang="en-US" alt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29785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1A54-1E35-4413-AB4A-BF4E179D20D6}" type="slidenum">
              <a:rPr lang="en-US" altLang="en-US"/>
              <a:pPr/>
              <a:t>53</a:t>
            </a:fld>
            <a:endParaRPr lang="en-US" altLang="en-US"/>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6905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B60A6-F9A2-47D0-B1F4-D94D49131A57}" type="slidenum">
              <a:rPr lang="en-US" altLang="en-US"/>
              <a:pPr/>
              <a:t>54</a:t>
            </a:fld>
            <a:endParaRPr lang="en-US" alt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0371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86A9-6C6F-451E-9C57-5E424355DE67}" type="slidenum">
              <a:rPr lang="en-US" altLang="en-US"/>
              <a:pPr/>
              <a:t>55</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3133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80F633-C8F1-471F-957D-8E2448477FE7}" type="slidenum">
              <a:rPr lang="en-US" altLang="en-US"/>
              <a:pPr/>
              <a:t>56</a:t>
            </a:fld>
            <a:endParaRPr lang="en-US" alt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27237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5E938C-BB56-4CCE-81AB-CD5E41298BBD}" type="slidenum">
              <a:rPr lang="en-US" altLang="en-US"/>
              <a:pPr/>
              <a:t>57</a:t>
            </a:fld>
            <a:endParaRPr lang="en-US" altLang="en-US"/>
          </a:p>
        </p:txBody>
      </p:sp>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7685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9ED0F-20F5-41D7-B56F-75F1B164855F}" type="slidenum">
              <a:rPr lang="en-US" altLang="en-US"/>
              <a:pPr/>
              <a:t>58</a:t>
            </a:fld>
            <a:endParaRPr lang="en-US" alt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7355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013B1-651A-477D-B109-F504C24E9849}" type="slidenum">
              <a:rPr lang="en-US" altLang="en-US"/>
              <a:pPr/>
              <a:t>59</a:t>
            </a:fld>
            <a:endParaRPr lang="en-US" alt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61415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D2B58B-6228-4E37-900E-4D4AA474E84F}" type="slidenum">
              <a:rPr lang="en-US" altLang="en-US"/>
              <a:pPr/>
              <a:t>60</a:t>
            </a:fld>
            <a:endParaRPr lang="en-US" alt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083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16F71-8566-4607-A351-04DB09A46E9A}" type="slidenum">
              <a:rPr lang="en-US" altLang="en-US"/>
              <a:pPr/>
              <a:t>16</a:t>
            </a:fld>
            <a:endParaRPr lang="en-US" alt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9979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8E84E-DBE1-40E6-8D95-CF227438FA63}" type="slidenum">
              <a:rPr lang="en-US" altLang="en-US"/>
              <a:pPr/>
              <a:t>61</a:t>
            </a:fld>
            <a:endParaRPr lang="en-US" alt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74128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1C9711-731B-48B6-B9C1-14EE2A9A2922}" type="slidenum">
              <a:rPr lang="en-US" altLang="en-US"/>
              <a:pPr/>
              <a:t>62</a:t>
            </a:fld>
            <a:endParaRPr lang="en-US" alt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98404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BE509D-4A64-4998-83F5-0BEF0D64C845}" type="slidenum">
              <a:rPr lang="en-US" altLang="en-US"/>
              <a:pPr/>
              <a:t>63</a:t>
            </a:fld>
            <a:endParaRPr lang="en-US" altLang="en-US"/>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8555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9FF7E-B718-48EF-AEF2-6B4446628025}" type="slidenum">
              <a:rPr lang="en-US" altLang="en-US"/>
              <a:pPr/>
              <a:t>64</a:t>
            </a:fld>
            <a:endParaRPr lang="en-US" alt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5553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BBFF9F-DE23-48E6-B435-95616F4095B8}" type="slidenum">
              <a:rPr lang="en-US" altLang="en-US"/>
              <a:pPr/>
              <a:t>65</a:t>
            </a:fld>
            <a:endParaRPr lang="en-US" altLang="en-US"/>
          </a:p>
        </p:txBody>
      </p:sp>
      <p:sp>
        <p:nvSpPr>
          <p:cNvPr id="927746" name="Rectangle 2"/>
          <p:cNvSpPr>
            <a:spLocks noGrp="1" noRot="1" noChangeAspect="1" noChangeArrowheads="1" noTextEdit="1"/>
          </p:cNvSpPr>
          <p:nvPr>
            <p:ph type="sldImg"/>
          </p:nvPr>
        </p:nvSpPr>
        <p:spPr>
          <a:ln/>
        </p:spPr>
      </p:sp>
      <p:sp>
        <p:nvSpPr>
          <p:cNvPr id="9277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98727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8B05F-2EA3-450D-AF1A-E68C1A3DE7C8}" type="slidenum">
              <a:rPr lang="en-US" altLang="en-US"/>
              <a:pPr/>
              <a:t>66</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3503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8F8AE-ADBC-4824-8646-B277EFD9F492}" type="slidenum">
              <a:rPr lang="en-US" altLang="en-US"/>
              <a:pPr/>
              <a:t>67</a:t>
            </a:fld>
            <a:endParaRPr lang="en-US" altLang="en-US"/>
          </a:p>
        </p:txBody>
      </p:sp>
      <p:sp>
        <p:nvSpPr>
          <p:cNvPr id="929794" name="Rectangle 2"/>
          <p:cNvSpPr>
            <a:spLocks noGrp="1" noRot="1" noChangeAspect="1" noChangeArrowheads="1" noTextEdit="1"/>
          </p:cNvSpPr>
          <p:nvPr>
            <p:ph type="sldImg"/>
          </p:nvPr>
        </p:nvSpPr>
        <p:spPr>
          <a:ln/>
        </p:spPr>
      </p:sp>
      <p:sp>
        <p:nvSpPr>
          <p:cNvPr id="929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0951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B3CD3-826A-4134-96B6-F0B614E74F70}" type="slidenum">
              <a:rPr lang="en-US" altLang="en-US"/>
              <a:pPr/>
              <a:t>68</a:t>
            </a:fld>
            <a:endParaRPr lang="en-US" alt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69561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7F8F9-CEB3-410C-9CEF-DBBE659C90DF}" type="slidenum">
              <a:rPr lang="en-US" altLang="en-US"/>
              <a:pPr/>
              <a:t>69</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8048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2F27B9-D028-478F-A581-2B992156B70C}" type="slidenum">
              <a:rPr lang="en-US" altLang="en-US"/>
              <a:pPr/>
              <a:t>70</a:t>
            </a:fld>
            <a:endParaRPr lang="en-US" alt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2005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83177F-DC8A-4A2D-B73E-EAC2D7CAB1B1}" type="slidenum">
              <a:rPr lang="en-US" altLang="en-US"/>
              <a:pPr/>
              <a:t>17</a:t>
            </a:fld>
            <a:endParaRPr lang="en-US" alt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7141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2A0A17-B144-4474-AF9A-703AB2C304FF}" type="slidenum">
              <a:rPr lang="en-US" altLang="en-US"/>
              <a:pPr/>
              <a:t>71</a:t>
            </a:fld>
            <a:endParaRPr lang="en-US" altLang="en-US"/>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7144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16C93-E339-4CA9-B5C3-5A755E11EA7F}" type="slidenum">
              <a:rPr lang="en-US" altLang="en-US"/>
              <a:pPr/>
              <a:t>72</a:t>
            </a:fld>
            <a:endParaRPr lang="en-US" alt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192433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605D8C-D05F-4BAA-BCB0-4C182EEA96F1}" type="slidenum">
              <a:rPr lang="en-US" altLang="en-US"/>
              <a:pPr/>
              <a:t>73</a:t>
            </a:fld>
            <a:endParaRPr lang="en-US" altLang="en-US"/>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24321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E736EB-BA04-4002-84D0-D5E92F291D37}" type="slidenum">
              <a:rPr lang="en-US" altLang="en-US"/>
              <a:pPr/>
              <a:t>74</a:t>
            </a:fld>
            <a:endParaRPr lang="en-US" altLang="en-US"/>
          </a:p>
        </p:txBody>
      </p:sp>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7554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FF2193-7947-4A21-8D4F-E823C87A1586}" type="slidenum">
              <a:rPr lang="en-US" altLang="en-US"/>
              <a:pPr/>
              <a:t>75</a:t>
            </a:fld>
            <a:endParaRPr lang="en-US" altLang="en-US"/>
          </a:p>
        </p:txBody>
      </p:sp>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980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23757B-FC0F-4158-A61E-B10D71642C9C}" type="slidenum">
              <a:rPr lang="en-US" altLang="en-US"/>
              <a:pPr/>
              <a:t>76</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90897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61F83A-C5CE-4E82-BB79-0DBD5E254FC9}" type="slidenum">
              <a:rPr lang="en-US" altLang="en-US"/>
              <a:pPr/>
              <a:t>77</a:t>
            </a:fld>
            <a:endParaRPr lang="en-US" altLang="en-US"/>
          </a:p>
        </p:txBody>
      </p:sp>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96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7FF09C-9D8F-460E-9B64-4F2478EB15F2}" type="slidenum">
              <a:rPr lang="en-US" altLang="en-US"/>
              <a:pPr/>
              <a:t>78</a:t>
            </a:fld>
            <a:endParaRPr lang="en-US" alt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09913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06E00-1BD4-4729-82F8-FC79BCC8BDB1}" type="slidenum">
              <a:rPr lang="en-US" altLang="en-US"/>
              <a:pPr/>
              <a:t>79</a:t>
            </a:fld>
            <a:endParaRPr lang="en-US" altLang="en-US"/>
          </a:p>
        </p:txBody>
      </p:sp>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7606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48863-796C-4F30-8396-589F20CE6535}" type="slidenum">
              <a:rPr lang="en-US" altLang="en-US"/>
              <a:pPr/>
              <a:t>80</a:t>
            </a:fld>
            <a:endParaRPr lang="en-US" alt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466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91A731-9D73-4448-A1C3-E7CE0EFA64DC}" type="slidenum">
              <a:rPr lang="en-US" altLang="en-US"/>
              <a:pPr/>
              <a:t>18</a:t>
            </a:fld>
            <a:endParaRPr lang="en-US" alt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590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D5E5DA-DFE6-4040-BB00-A79B3E94D559}" type="slidenum">
              <a:rPr lang="en-US" altLang="en-US"/>
              <a:pPr/>
              <a:t>81</a:t>
            </a:fld>
            <a:endParaRPr lang="en-US" alt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5651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3DAE-F6D3-4E02-A192-0FBC9456AA8A}" type="slidenum">
              <a:rPr lang="en-US" altLang="en-US"/>
              <a:pPr/>
              <a:t>82</a:t>
            </a:fld>
            <a:endParaRPr lang="en-US" alt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514376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F7FF9E-9B26-4ACC-A837-7ED60D0FB92E}" type="slidenum">
              <a:rPr lang="en-US" altLang="en-US"/>
              <a:pPr/>
              <a:t>83</a:t>
            </a:fld>
            <a:endParaRPr lang="en-US" altLang="en-US"/>
          </a:p>
        </p:txBody>
      </p:sp>
      <p:sp>
        <p:nvSpPr>
          <p:cNvPr id="946178" name="Rectangle 2"/>
          <p:cNvSpPr>
            <a:spLocks noGrp="1" noRot="1" noChangeAspect="1" noChangeArrowheads="1" noTextEdit="1"/>
          </p:cNvSpPr>
          <p:nvPr>
            <p:ph type="sldImg"/>
          </p:nvPr>
        </p:nvSpPr>
        <p:spPr>
          <a:ln/>
        </p:spPr>
      </p:sp>
      <p:sp>
        <p:nvSpPr>
          <p:cNvPr id="946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5701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1B1836-AE7A-402F-B516-2B13556F1616}" type="slidenum">
              <a:rPr lang="en-US" altLang="en-US"/>
              <a:pPr/>
              <a:t>84</a:t>
            </a:fld>
            <a:endParaRPr lang="en-US" alt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5998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5C3956-5F89-4614-9FEC-CD157BD7C46D}" type="slidenum">
              <a:rPr lang="en-US" altLang="en-US"/>
              <a:pPr/>
              <a:t>85</a:t>
            </a:fld>
            <a:endParaRPr lang="en-US" altLang="en-US"/>
          </a:p>
        </p:txBody>
      </p:sp>
      <p:sp>
        <p:nvSpPr>
          <p:cNvPr id="948226" name="Rectangle 2"/>
          <p:cNvSpPr>
            <a:spLocks noGrp="1" noRot="1" noChangeAspect="1" noChangeArrowheads="1" noTextEdit="1"/>
          </p:cNvSpPr>
          <p:nvPr>
            <p:ph type="sldImg"/>
          </p:nvPr>
        </p:nvSpPr>
        <p:spPr>
          <a:ln/>
        </p:spPr>
      </p:sp>
      <p:sp>
        <p:nvSpPr>
          <p:cNvPr id="948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6187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27A1A-A4CA-46B0-93C9-54E9BEA943F2}" type="slidenum">
              <a:rPr lang="en-US" altLang="en-US"/>
              <a:pPr/>
              <a:t>86</a:t>
            </a:fld>
            <a:endParaRPr lang="en-US" altLang="en-US"/>
          </a:p>
        </p:txBody>
      </p:sp>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84142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4841A-5C2D-4F3B-A756-AE2E77C6A964}" type="slidenum">
              <a:rPr lang="en-US" altLang="en-US"/>
              <a:pPr/>
              <a:t>87</a:t>
            </a:fld>
            <a:endParaRPr lang="en-US" altLang="en-US"/>
          </a:p>
        </p:txBody>
      </p:sp>
      <p:sp>
        <p:nvSpPr>
          <p:cNvPr id="950274" name="Rectangle 2"/>
          <p:cNvSpPr>
            <a:spLocks noGrp="1" noRot="1" noChangeAspect="1" noChangeArrowheads="1" noTextEdit="1"/>
          </p:cNvSpPr>
          <p:nvPr>
            <p:ph type="sldImg"/>
          </p:nvPr>
        </p:nvSpPr>
        <p:spPr>
          <a:ln/>
        </p:spPr>
      </p:sp>
      <p:sp>
        <p:nvSpPr>
          <p:cNvPr id="950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1745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82DB0-7BD7-4E24-9B68-97D5BBC63338}" type="slidenum">
              <a:rPr lang="en-US" altLang="en-US"/>
              <a:pPr/>
              <a:t>88</a:t>
            </a:fld>
            <a:endParaRPr lang="en-US" altLang="en-US"/>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3282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40B49-C1C5-4E4B-BCB1-EF2CDFEACB8D}" type="slidenum">
              <a:rPr lang="en-US" altLang="en-US"/>
              <a:pPr/>
              <a:t>89</a:t>
            </a:fld>
            <a:endParaRPr lang="en-US" altLang="en-US"/>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0529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3A541-C7B8-404E-B772-D16DC21C6746}" type="slidenum">
              <a:rPr lang="en-US" altLang="en-US"/>
              <a:pPr/>
              <a:t>90</a:t>
            </a:fld>
            <a:endParaRPr lang="en-US" alt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725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B469A-F430-4903-8803-7A29DB1D2F62}" type="slidenum">
              <a:rPr lang="en-US" altLang="en-US"/>
              <a:pPr/>
              <a:t>19</a:t>
            </a:fld>
            <a:endParaRPr lang="en-US" alt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84089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E9EE41-CA84-43C1-8217-8541A06D384B}" type="slidenum">
              <a:rPr lang="en-US" altLang="en-US"/>
              <a:pPr/>
              <a:t>91</a:t>
            </a:fld>
            <a:endParaRPr lang="en-US" altLang="en-US"/>
          </a:p>
        </p:txBody>
      </p:sp>
      <p:sp>
        <p:nvSpPr>
          <p:cNvPr id="958466" name="Rectangle 2"/>
          <p:cNvSpPr>
            <a:spLocks noGrp="1" noRot="1" noChangeAspect="1" noChangeArrowheads="1" noTextEdit="1"/>
          </p:cNvSpPr>
          <p:nvPr>
            <p:ph type="sldImg"/>
          </p:nvPr>
        </p:nvSpPr>
        <p:spPr>
          <a:ln/>
        </p:spPr>
      </p:sp>
      <p:sp>
        <p:nvSpPr>
          <p:cNvPr id="95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95918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466A3-8972-4D9D-95A9-35DBA31346DB}" type="slidenum">
              <a:rPr lang="en-US" altLang="en-US"/>
              <a:pPr/>
              <a:t>92</a:t>
            </a:fld>
            <a:endParaRPr lang="en-US" altLang="en-US"/>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78236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A0170A-D609-4982-A343-5E639AB64BC0}" type="slidenum">
              <a:rPr lang="en-US" altLang="en-US"/>
              <a:pPr/>
              <a:t>93</a:t>
            </a:fld>
            <a:endParaRPr lang="en-US" altLang="en-US"/>
          </a:p>
        </p:txBody>
      </p:sp>
      <p:sp>
        <p:nvSpPr>
          <p:cNvPr id="960514" name="Rectangle 2"/>
          <p:cNvSpPr>
            <a:spLocks noGrp="1" noRot="1" noChangeAspect="1" noChangeArrowheads="1" noTextEdit="1"/>
          </p:cNvSpPr>
          <p:nvPr>
            <p:ph type="sldImg"/>
          </p:nvPr>
        </p:nvSpPr>
        <p:spPr>
          <a:ln/>
        </p:spPr>
      </p:sp>
      <p:sp>
        <p:nvSpPr>
          <p:cNvPr id="9605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59324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6B058-9CD5-4C8C-B6BF-09998803A75F}" type="slidenum">
              <a:rPr lang="en-US" altLang="en-US"/>
              <a:pPr/>
              <a:t>94</a:t>
            </a:fld>
            <a:endParaRPr lang="en-US" altLang="en-US"/>
          </a:p>
        </p:txBody>
      </p:sp>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35266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905-DFB9-4A75-9990-67B8892FBA4D}" type="slidenum">
              <a:rPr lang="en-US" altLang="en-US"/>
              <a:pPr/>
              <a:t>95</a:t>
            </a:fld>
            <a:endParaRPr lang="en-US" altLang="en-US"/>
          </a:p>
        </p:txBody>
      </p:sp>
      <p:sp>
        <p:nvSpPr>
          <p:cNvPr id="962562" name="Rectangle 2"/>
          <p:cNvSpPr>
            <a:spLocks noGrp="1" noRot="1" noChangeAspect="1" noChangeArrowheads="1" noTextEdit="1"/>
          </p:cNvSpPr>
          <p:nvPr>
            <p:ph type="sldImg"/>
          </p:nvPr>
        </p:nvSpPr>
        <p:spPr>
          <a:ln/>
        </p:spPr>
      </p:sp>
      <p:sp>
        <p:nvSpPr>
          <p:cNvPr id="962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05442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9AEC42-92DF-460E-B2BE-70DF8D166346}" type="slidenum">
              <a:rPr lang="en-US" altLang="en-US"/>
              <a:pPr/>
              <a:t>96</a:t>
            </a:fld>
            <a:endParaRPr lang="en-US" altLang="en-US"/>
          </a:p>
        </p:txBody>
      </p:sp>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29316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80A6CF-AA6D-4366-B878-65B0CEB451B8}" type="slidenum">
              <a:rPr lang="en-US" altLang="en-US"/>
              <a:pPr/>
              <a:t>97</a:t>
            </a:fld>
            <a:endParaRPr lang="en-US" alt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66018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D4E92-58DD-4620-9AF4-1FD45B608C08}" type="slidenum">
              <a:rPr lang="en-US" altLang="en-US"/>
              <a:pPr/>
              <a:t>98</a:t>
            </a:fld>
            <a:endParaRPr lang="en-US" altLang="en-US"/>
          </a:p>
        </p:txBody>
      </p:sp>
      <p:sp>
        <p:nvSpPr>
          <p:cNvPr id="1079298" name="Rectangle 2"/>
          <p:cNvSpPr>
            <a:spLocks noGrp="1" noRot="1" noChangeAspect="1" noChangeArrowheads="1" noTextEdit="1"/>
          </p:cNvSpPr>
          <p:nvPr>
            <p:ph type="sldImg"/>
          </p:nvPr>
        </p:nvSpPr>
        <p:spPr>
          <a:ln/>
        </p:spPr>
      </p:sp>
      <p:sp>
        <p:nvSpPr>
          <p:cNvPr id="1079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039657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E2016-13E8-4EF2-85D6-B469073021E6}" type="slidenum">
              <a:rPr lang="en-US" altLang="en-US"/>
              <a:pPr/>
              <a:t>99</a:t>
            </a:fld>
            <a:endParaRPr lang="en-US" altLang="en-US"/>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42587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1C402-6441-4C02-B739-8C334DBFAE67}" type="slidenum">
              <a:rPr lang="en-US" altLang="en-US"/>
              <a:pPr/>
              <a:t>100</a:t>
            </a:fld>
            <a:endParaRPr lang="en-US" altLang="en-US"/>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526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0222E-FB64-4A68-BE6C-AA8749997B93}" type="slidenum">
              <a:rPr lang="en-US" altLang="en-US"/>
              <a:pPr/>
              <a:t>27</a:t>
            </a:fld>
            <a:endParaRPr lang="en-US" alt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44156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7BB69D-F69A-4574-89D9-66EC57755691}" type="slidenum">
              <a:rPr lang="en-US" altLang="en-US"/>
              <a:pPr/>
              <a:t>101</a:t>
            </a:fld>
            <a:endParaRPr lang="en-US" altLang="en-US"/>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8513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DEF9C-A521-470A-9247-C37C51E12269}" type="slidenum">
              <a:rPr lang="en-US" altLang="en-US"/>
              <a:pPr/>
              <a:t>102</a:t>
            </a:fld>
            <a:endParaRPr lang="en-US" altLang="en-US"/>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3194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FDA22-E901-4C07-B728-A22D1E98AF1D}" type="slidenum">
              <a:rPr lang="en-US" altLang="en-US"/>
              <a:pPr/>
              <a:t>103</a:t>
            </a:fld>
            <a:endParaRPr lang="en-US" altLang="en-US"/>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8138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A5DBB0-9F88-46DD-A81E-013751224053}" type="slidenum">
              <a:rPr lang="en-US" altLang="en-US"/>
              <a:pPr/>
              <a:t>104</a:t>
            </a:fld>
            <a:endParaRPr lang="en-US" alt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720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487484-6EDA-4021-B932-B1F9EBDB2F56}" type="slidenum">
              <a:rPr lang="en-US" altLang="en-US"/>
              <a:pPr/>
              <a:t>105</a:t>
            </a:fld>
            <a:endParaRPr lang="en-US" alt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25732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13636-87CE-4EA6-9A61-367EE1E09022}" type="slidenum">
              <a:rPr lang="en-US" altLang="en-US"/>
              <a:pPr/>
              <a:t>106</a:t>
            </a:fld>
            <a:endParaRPr lang="en-US" altLang="en-US"/>
          </a:p>
        </p:txBody>
      </p:sp>
      <p:sp>
        <p:nvSpPr>
          <p:cNvPr id="1083394" name="Rectangle 2"/>
          <p:cNvSpPr>
            <a:spLocks noGrp="1" noRot="1" noChangeAspect="1" noChangeArrowheads="1" noTextEdit="1"/>
          </p:cNvSpPr>
          <p:nvPr>
            <p:ph type="sldImg"/>
          </p:nvPr>
        </p:nvSpPr>
        <p:spPr>
          <a:ln/>
        </p:spPr>
      </p:sp>
      <p:sp>
        <p:nvSpPr>
          <p:cNvPr id="1083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3495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3836E9-1018-48CB-BCD4-6372B7642F61}" type="slidenum">
              <a:rPr lang="en-US" altLang="en-US"/>
              <a:pPr/>
              <a:t>107</a:t>
            </a:fld>
            <a:endParaRPr lang="en-US" alt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063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27ED0-CBFD-42BB-99D7-1C56C18BAD08}" type="slidenum">
              <a:rPr lang="en-US" altLang="en-US"/>
              <a:pPr/>
              <a:t>108</a:t>
            </a:fld>
            <a:endParaRPr lang="en-US" alt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673742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DB3C4-9650-40C3-88B3-8BC7BB157E39}" type="slidenum">
              <a:rPr lang="en-US" altLang="en-US"/>
              <a:pPr/>
              <a:t>109</a:t>
            </a:fld>
            <a:endParaRPr lang="en-US" altLang="en-US"/>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949690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4F1B3-7544-452C-BD27-2F896C57978B}" type="slidenum">
              <a:rPr lang="en-US" altLang="en-US"/>
              <a:pPr/>
              <a:t>110</a:t>
            </a:fld>
            <a:endParaRPr lang="en-US" alt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2390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82279-9FCB-4303-BAE6-AE9C1294344C}" type="slidenum">
              <a:rPr lang="en-US" altLang="en-US"/>
              <a:pPr/>
              <a:t>28</a:t>
            </a:fld>
            <a:endParaRPr lang="en-US" alt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15286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86F10A-0919-48A2-8145-CEE44FA6E7FE}" type="slidenum">
              <a:rPr lang="en-US" altLang="en-US"/>
              <a:pPr/>
              <a:t>111</a:t>
            </a:fld>
            <a:endParaRPr lang="en-US" altLang="en-US"/>
          </a:p>
        </p:txBody>
      </p:sp>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046136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F8975C-777F-434B-98D5-921606D32A5E}" type="slidenum">
              <a:rPr lang="en-US" altLang="en-US"/>
              <a:pPr/>
              <a:t>112</a:t>
            </a:fld>
            <a:endParaRPr lang="en-US" alt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25384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2B932C-1059-4E20-AB86-B75AA6373F08}" type="slidenum">
              <a:rPr lang="en-US" altLang="en-US"/>
              <a:pPr/>
              <a:t>113</a:t>
            </a:fld>
            <a:endParaRPr lang="en-US" altLang="en-US"/>
          </a:p>
        </p:txBody>
      </p:sp>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608498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8D91EF-C791-4066-B008-B7C4CEABE908}" type="slidenum">
              <a:rPr lang="en-US" altLang="en-US"/>
              <a:pPr/>
              <a:t>114</a:t>
            </a:fld>
            <a:endParaRPr lang="en-US" altLang="en-US"/>
          </a:p>
        </p:txBody>
      </p:sp>
      <p:sp>
        <p:nvSpPr>
          <p:cNvPr id="1097730" name="Rectangle 2"/>
          <p:cNvSpPr>
            <a:spLocks noGrp="1" noRot="1" noChangeAspect="1" noChangeArrowheads="1" noTextEdit="1"/>
          </p:cNvSpPr>
          <p:nvPr>
            <p:ph type="sldImg"/>
          </p:nvPr>
        </p:nvSpPr>
        <p:spPr>
          <a:ln/>
        </p:spPr>
      </p:sp>
      <p:sp>
        <p:nvSpPr>
          <p:cNvPr id="1097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31431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54161F-FB9C-4877-BDC6-D6916B926846}" type="slidenum">
              <a:rPr lang="en-US" altLang="en-US"/>
              <a:pPr/>
              <a:t>115</a:t>
            </a:fld>
            <a:endParaRPr lang="en-US" altLang="en-US"/>
          </a:p>
        </p:txBody>
      </p:sp>
      <p:sp>
        <p:nvSpPr>
          <p:cNvPr id="1099778" name="Rectangle 2"/>
          <p:cNvSpPr>
            <a:spLocks noGrp="1" noRot="1" noChangeAspect="1" noChangeArrowheads="1" noTextEdit="1"/>
          </p:cNvSpPr>
          <p:nvPr>
            <p:ph type="sldImg"/>
          </p:nvPr>
        </p:nvSpPr>
        <p:spPr>
          <a:ln/>
        </p:spPr>
      </p:sp>
      <p:sp>
        <p:nvSpPr>
          <p:cNvPr id="1099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84340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7412E-67EA-449F-B9CE-1D63DD83862F}" type="slidenum">
              <a:rPr lang="en-US" altLang="en-US"/>
              <a:pPr/>
              <a:t>116</a:t>
            </a:fld>
            <a:endParaRPr lang="en-US" altLang="en-US"/>
          </a:p>
        </p:txBody>
      </p:sp>
      <p:sp>
        <p:nvSpPr>
          <p:cNvPr id="1101826" name="Rectangle 2"/>
          <p:cNvSpPr>
            <a:spLocks noGrp="1" noRot="1" noChangeAspect="1" noChangeArrowheads="1" noTextEdit="1"/>
          </p:cNvSpPr>
          <p:nvPr>
            <p:ph type="sldImg"/>
          </p:nvPr>
        </p:nvSpPr>
        <p:spPr>
          <a:ln/>
        </p:spPr>
      </p:sp>
      <p:sp>
        <p:nvSpPr>
          <p:cNvPr id="11018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723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8C288E3E-EBB8-4F28-96EF-B0FAA20F6F82}"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172187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27BAAC-0581-46F9-8B59-1201B606EBB3}"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01318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FC94049-642C-40C4-9AFC-F292A8F21313}"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3988527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9"/>
          <p:cNvSpPr>
            <a:spLocks noGrp="1"/>
          </p:cNvSpPr>
          <p:nvPr>
            <p:ph type="dt" sz="half" idx="10"/>
          </p:nvPr>
        </p:nvSpPr>
        <p:spPr/>
        <p:txBody>
          <a:bodyPr/>
          <a:lstStyle>
            <a:lvl1pPr>
              <a:defRPr/>
            </a:lvl1pPr>
          </a:lstStyle>
          <a:p>
            <a:pPr>
              <a:defRPr/>
            </a:pPr>
            <a:fld id="{9CA773E5-D6B9-40BE-99D7-32DAE70FC6A0}" type="datetime1">
              <a:rPr lang="en-US" smtClean="0">
                <a:solidFill>
                  <a:srgbClr val="E7DEC9">
                    <a:shade val="50000"/>
                    <a:satMod val="200000"/>
                  </a:srgbClr>
                </a:solidFill>
              </a:rPr>
              <a:t>20-Nov-16</a:t>
            </a:fld>
            <a:endParaRPr lang="en-US">
              <a:solidFill>
                <a:srgbClr val="E7DEC9">
                  <a:shade val="50000"/>
                  <a:satMod val="20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E7DEC9">
                  <a:shade val="50000"/>
                  <a:satMod val="20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E558C139-5ADA-4E8A-8DD2-36ADB1AC93C5}" type="slidenum">
              <a:rPr lang="en-US">
                <a:solidFill>
                  <a:srgbClr val="E7DEC9">
                    <a:shade val="50000"/>
                    <a:satMod val="200000"/>
                  </a:srgbClr>
                </a:solidFill>
              </a:rPr>
              <a:pPr>
                <a:def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83300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2"/>
          <p:cNvSpPr>
            <a:spLocks noGrp="1"/>
          </p:cNvSpPr>
          <p:nvPr>
            <p:ph type="sldNum" sz="quarter" idx="10"/>
          </p:nvPr>
        </p:nvSpPr>
        <p:spPr>
          <a:xfrm>
            <a:off x="0" y="6400800"/>
            <a:ext cx="2540000" cy="457200"/>
          </a:xfrm>
        </p:spPr>
        <p:txBody>
          <a:bodyPr/>
          <a:lstStyle>
            <a:lvl1pPr>
              <a:defRPr/>
            </a:lvl1pPr>
          </a:lstStyle>
          <a:p>
            <a:r>
              <a:rPr lang="en-US" altLang="en-US"/>
              <a:t>20.</a:t>
            </a:r>
            <a:fld id="{96B13E16-ABC6-45E1-A14F-3E93527A42F7}" type="slidenum">
              <a:rPr lang="en-US" altLang="en-US"/>
              <a:pPr/>
              <a:t>‹#›</a:t>
            </a:fld>
            <a:endParaRPr lang="en-US" altLang="en-US"/>
          </a:p>
        </p:txBody>
      </p:sp>
    </p:spTree>
    <p:extLst>
      <p:ext uri="{BB962C8B-B14F-4D97-AF65-F5344CB8AC3E}">
        <p14:creationId xmlns:p14="http://schemas.microsoft.com/office/powerpoint/2010/main" val="1149933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E6FA542-F4A6-423E-8FD3-42C5B83E0BB5}"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02663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72281E0-A824-4627-826B-94F3A91A37B9}"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sz="1800" dirty="0">
              <a:solidFill>
                <a:prstClr val="black"/>
              </a:solidFill>
            </a:endParaRPr>
          </a:p>
        </p:txBody>
      </p:sp>
    </p:spTree>
    <p:extLst>
      <p:ext uri="{BB962C8B-B14F-4D97-AF65-F5344CB8AC3E}">
        <p14:creationId xmlns:p14="http://schemas.microsoft.com/office/powerpoint/2010/main" val="408072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00B7EE1-3945-4632-9EFF-69D7B775D86B}"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237798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E77A0F5-12FE-4DAB-B746-FBFE78876EFF}"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8639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5B5AD80-B59D-450A-99F0-0245BDDBCDB7}"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89320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 name="Date Placeholder 1"/>
          <p:cNvSpPr>
            <a:spLocks noGrp="1"/>
          </p:cNvSpPr>
          <p:nvPr>
            <p:ph type="dt" sz="half" idx="10"/>
          </p:nvPr>
        </p:nvSpPr>
        <p:spPr/>
        <p:txBody>
          <a:bodyPr/>
          <a:lstStyle>
            <a:extLst/>
          </a:lstStyle>
          <a:p>
            <a:fld id="{D6FCA6EF-C741-4F74-92FE-09D7F5611A05}"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34179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001D9F5-10C3-45FD-AE1B-F1859A196F99}"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Tree>
    <p:extLst>
      <p:ext uri="{BB962C8B-B14F-4D97-AF65-F5344CB8AC3E}">
        <p14:creationId xmlns:p14="http://schemas.microsoft.com/office/powerpoint/2010/main" val="137298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59B0E80-DC5A-4295-9912-82ED5EBE8777}"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dirty="0">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dirty="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67932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949B0E7-D850-4FF6-A411-4D4239748FC7}" type="datetime1">
              <a:rPr lang="en-US" smtClean="0">
                <a:solidFill>
                  <a:srgbClr val="E7DEC9">
                    <a:shade val="50000"/>
                    <a:satMod val="200000"/>
                  </a:srgbClr>
                </a:solidFill>
              </a:rPr>
              <a:t>20-Nov-16</a:t>
            </a:fld>
            <a:endParaRPr lang="en-US" dirty="0">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B8DA126-619E-4C52-B2DA-E7787CAE30B4}" type="slidenum">
              <a:rPr lang="en-US" smtClean="0">
                <a:solidFill>
                  <a:srgbClr val="E7DEC9">
                    <a:shade val="50000"/>
                    <a:satMod val="200000"/>
                  </a:srgbClr>
                </a:solidFill>
              </a:rPr>
              <a:pPr/>
              <a:t>‹#›</a:t>
            </a:fld>
            <a:endParaRPr lang="en-US" dirty="0">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2934935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101.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7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- 5</a:t>
            </a:r>
            <a:endParaRPr lang="en-US" dirty="0"/>
          </a:p>
        </p:txBody>
      </p:sp>
      <p:sp>
        <p:nvSpPr>
          <p:cNvPr id="3" name="Subtitle 2"/>
          <p:cNvSpPr>
            <a:spLocks noGrp="1"/>
          </p:cNvSpPr>
          <p:nvPr>
            <p:ph idx="1"/>
          </p:nvPr>
        </p:nvSpPr>
        <p:spPr/>
        <p:txBody>
          <a:bodyPr>
            <a:normAutofit/>
          </a:bodyPr>
          <a:lstStyle/>
          <a:p>
            <a:pPr marL="82296" indent="0">
              <a:buNone/>
            </a:pPr>
            <a:r>
              <a:rPr lang="en-US" sz="3600" dirty="0" smtClean="0">
                <a:solidFill>
                  <a:schemeClr val="accent2">
                    <a:lumMod val="75000"/>
                  </a:schemeClr>
                </a:solidFill>
              </a:rPr>
              <a:t>Network Layer</a:t>
            </a:r>
          </a:p>
          <a:p>
            <a:pPr marL="82296" indent="0">
              <a:buNone/>
            </a:pPr>
            <a:endParaRPr lang="en-US" sz="3600" dirty="0">
              <a:solidFill>
                <a:schemeClr val="accent2">
                  <a:lumMod val="75000"/>
                </a:schemeClr>
              </a:solidFill>
            </a:endParaRPr>
          </a:p>
          <a:p>
            <a:pPr marL="82296" indent="0">
              <a:buNone/>
            </a:pPr>
            <a:endParaRPr lang="en-US" sz="3600" dirty="0" smtClean="0"/>
          </a:p>
          <a:p>
            <a:pPr marL="82296" indent="0">
              <a:buNone/>
            </a:pPr>
            <a:endParaRPr lang="en-US" sz="3600" dirty="0"/>
          </a:p>
          <a:p>
            <a:pPr marL="82296" indent="0">
              <a:buNone/>
            </a:pPr>
            <a:endParaRPr lang="en-US" sz="3600" dirty="0"/>
          </a:p>
          <a:p>
            <a:pPr marL="82296" indent="0" algn="just">
              <a:buNone/>
            </a:pPr>
            <a:r>
              <a:rPr lang="en-US" sz="3600" dirty="0"/>
              <a:t>						</a:t>
            </a:r>
            <a:r>
              <a:rPr lang="en-US" sz="2400" dirty="0"/>
              <a:t>Prachi Shah</a:t>
            </a:r>
          </a:p>
          <a:p>
            <a:pPr marL="82296" indent="0" algn="just">
              <a:buNone/>
            </a:pPr>
            <a:r>
              <a:rPr lang="en-US" sz="2400" dirty="0"/>
              <a:t>				     		IT Dept.</a:t>
            </a:r>
          </a:p>
          <a:p>
            <a:pPr marL="82296" indent="0" algn="just">
              <a:buNone/>
            </a:pPr>
            <a:r>
              <a:rPr lang="en-US" sz="2400" dirty="0"/>
              <a:t>						BVM</a:t>
            </a:r>
          </a:p>
        </p:txBody>
      </p:sp>
    </p:spTree>
    <p:extLst>
      <p:ext uri="{BB962C8B-B14F-4D97-AF65-F5344CB8AC3E}">
        <p14:creationId xmlns:p14="http://schemas.microsoft.com/office/powerpoint/2010/main" val="341214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t>The Optimality Principle</a:t>
            </a:r>
          </a:p>
        </p:txBody>
      </p:sp>
      <p:sp>
        <p:nvSpPr>
          <p:cNvPr id="13315" name="Rectangle 3"/>
          <p:cNvSpPr>
            <a:spLocks noGrp="1" noChangeArrowheads="1"/>
          </p:cNvSpPr>
          <p:nvPr>
            <p:ph type="body" idx="1"/>
          </p:nvPr>
        </p:nvSpPr>
        <p:spPr>
          <a:xfrm>
            <a:off x="3600450" y="5715000"/>
            <a:ext cx="7067550" cy="838200"/>
          </a:xfrm>
        </p:spPr>
        <p:txBody>
          <a:bodyPr>
            <a:normAutofit fontScale="92500"/>
          </a:bodyPr>
          <a:lstStyle/>
          <a:p>
            <a:pPr>
              <a:lnSpc>
                <a:spcPct val="90000"/>
              </a:lnSpc>
              <a:buFontTx/>
              <a:buNone/>
            </a:pPr>
            <a:r>
              <a:rPr lang="en-US" altLang="en-US">
                <a:solidFill>
                  <a:schemeClr val="accent2"/>
                </a:solidFill>
              </a:rPr>
              <a:t>(a)</a:t>
            </a:r>
            <a:r>
              <a:rPr lang="en-US" altLang="en-US"/>
              <a:t> A subnet.  </a:t>
            </a:r>
            <a:r>
              <a:rPr lang="en-US" altLang="en-US">
                <a:solidFill>
                  <a:schemeClr val="accent2"/>
                </a:solidFill>
              </a:rPr>
              <a:t>(b)</a:t>
            </a:r>
            <a:r>
              <a:rPr lang="en-US" altLang="en-US"/>
              <a:t> A sink tree for router B.</a:t>
            </a:r>
          </a:p>
        </p:txBody>
      </p:sp>
      <p:pic>
        <p:nvPicPr>
          <p:cNvPr id="13318" name="Picture 6" descr="5-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1" y="1919289"/>
            <a:ext cx="7231063"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986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ltLang="en-US"/>
              <a:t>19.</a:t>
            </a:r>
            <a:fld id="{EF934477-F055-4363-8F36-3231744C5F21}" type="slidenum">
              <a:rPr lang="en-US" altLang="en-US"/>
              <a:pPr/>
              <a:t>100</a:t>
            </a:fld>
            <a:endParaRPr lang="en-US" altLang="en-US"/>
          </a:p>
        </p:txBody>
      </p:sp>
      <p:sp>
        <p:nvSpPr>
          <p:cNvPr id="116429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4297" name="Rectangle 9"/>
          <p:cNvSpPr>
            <a:spLocks noChangeArrowheads="1"/>
          </p:cNvSpPr>
          <p:nvPr/>
        </p:nvSpPr>
        <p:spPr bwMode="auto">
          <a:xfrm>
            <a:off x="1752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Change the following IPv4 addresses from dotted-decimal notation to binary notation.</a:t>
            </a:r>
          </a:p>
        </p:txBody>
      </p:sp>
      <p:sp>
        <p:nvSpPr>
          <p:cNvPr id="1164298"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19.2</a:t>
            </a:r>
          </a:p>
        </p:txBody>
      </p:sp>
      <p:pic>
        <p:nvPicPr>
          <p:cNvPr id="11642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09800"/>
            <a:ext cx="2870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4300" name="Rectangle 12"/>
          <p:cNvSpPr>
            <a:spLocks noChangeArrowheads="1"/>
          </p:cNvSpPr>
          <p:nvPr/>
        </p:nvSpPr>
        <p:spPr bwMode="auto">
          <a:xfrm>
            <a:off x="1752600" y="3276600"/>
            <a:ext cx="8686800" cy="1373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We replace each decimal number with its binary equivalent (see Appendix B).</a:t>
            </a:r>
          </a:p>
        </p:txBody>
      </p:sp>
      <p:pic>
        <p:nvPicPr>
          <p:cNvPr id="116430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4821238"/>
            <a:ext cx="7277100"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363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ltLang="en-US"/>
              <a:t>19.</a:t>
            </a:r>
            <a:fld id="{957A190F-A3B3-4E73-8E00-DF7B19A75E8A}" type="slidenum">
              <a:rPr lang="en-US" altLang="en-US"/>
              <a:pPr/>
              <a:t>101</a:t>
            </a:fld>
            <a:endParaRPr lang="en-US" altLang="en-US"/>
          </a:p>
        </p:txBody>
      </p:sp>
      <p:sp>
        <p:nvSpPr>
          <p:cNvPr id="116633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3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6345" name="Rectangle 9"/>
          <p:cNvSpPr>
            <a:spLocks noChangeArrowheads="1"/>
          </p:cNvSpPr>
          <p:nvPr/>
        </p:nvSpPr>
        <p:spPr bwMode="auto">
          <a:xfrm>
            <a:off x="1752600" y="990601"/>
            <a:ext cx="8686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Find the error, if any, in the following IPv4 addresses.</a:t>
            </a:r>
          </a:p>
        </p:txBody>
      </p:sp>
      <p:sp>
        <p:nvSpPr>
          <p:cNvPr id="1166346"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19.3</a:t>
            </a:r>
          </a:p>
        </p:txBody>
      </p:sp>
      <p:pic>
        <p:nvPicPr>
          <p:cNvPr id="116634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4" y="1447801"/>
            <a:ext cx="3602037"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6348" name="Rectangle 12"/>
          <p:cNvSpPr>
            <a:spLocks noChangeArrowheads="1"/>
          </p:cNvSpPr>
          <p:nvPr/>
        </p:nvSpPr>
        <p:spPr bwMode="auto">
          <a:xfrm>
            <a:off x="1524000" y="3657600"/>
            <a:ext cx="86868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solidFill>
                  <a:schemeClr val="hlink"/>
                </a:solidFill>
                <a:latin typeface="Times New Roman" panose="02020603050405020304" pitchFamily="18" charset="0"/>
              </a:rPr>
              <a:t>Solution</a:t>
            </a:r>
          </a:p>
          <a:p>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There must be no leading zero (045).</a:t>
            </a:r>
          </a:p>
          <a:p>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There can be no more than four numbers.</a:t>
            </a:r>
          </a:p>
          <a:p>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Each number needs to be less than or equal to 255.</a:t>
            </a:r>
          </a:p>
          <a:p>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A mixture of binary notation and dotted-decimal</a:t>
            </a:r>
            <a:br>
              <a:rPr lang="en-US" altLang="en-US" sz="2800" i="1">
                <a:latin typeface="Times New Roman" panose="02020603050405020304" pitchFamily="18" charset="0"/>
              </a:rPr>
            </a:br>
            <a:r>
              <a:rPr lang="en-US" altLang="en-US" sz="2800" i="1">
                <a:latin typeface="Times New Roman" panose="02020603050405020304" pitchFamily="18" charset="0"/>
              </a:rPr>
              <a:t>    notation is not allowed.</a:t>
            </a:r>
          </a:p>
        </p:txBody>
      </p:sp>
    </p:spTree>
    <p:extLst>
      <p:ext uri="{BB962C8B-B14F-4D97-AF65-F5344CB8AC3E}">
        <p14:creationId xmlns:p14="http://schemas.microsoft.com/office/powerpoint/2010/main" val="24241744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AA8F0C08-6375-4863-9EB2-ED261CCE277B}" type="slidenum">
              <a:rPr lang="en-US" altLang="en-US"/>
              <a:pPr/>
              <a:t>102</a:t>
            </a:fld>
            <a:endParaRPr lang="en-US" altLang="en-US"/>
          </a:p>
        </p:txBody>
      </p:sp>
      <p:sp>
        <p:nvSpPr>
          <p:cNvPr id="108032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32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324" name="Text Box 4"/>
          <p:cNvSpPr txBox="1">
            <a:spLocks noChangeArrowheads="1"/>
          </p:cNvSpPr>
          <p:nvPr/>
        </p:nvSpPr>
        <p:spPr bwMode="auto">
          <a:xfrm>
            <a:off x="1828800" y="381000"/>
            <a:ext cx="782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19.2  </a:t>
            </a:r>
            <a:r>
              <a:rPr lang="en-US" altLang="en-US" sz="2000" i="1">
                <a:latin typeface="Times New Roman" panose="02020603050405020304" pitchFamily="18" charset="0"/>
              </a:rPr>
              <a:t>Finding the classes in binary and dotted-decimal notation</a:t>
            </a:r>
          </a:p>
        </p:txBody>
      </p:sp>
      <p:sp>
        <p:nvSpPr>
          <p:cNvPr id="10803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80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133600"/>
            <a:ext cx="8226425"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1017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19.</a:t>
            </a:r>
            <a:fld id="{EAE3B232-E6ED-450F-8FFB-C694F620AD9E}" type="slidenum">
              <a:rPr lang="en-US" altLang="en-US"/>
              <a:pPr/>
              <a:t>103</a:t>
            </a:fld>
            <a:endParaRPr lang="en-US" altLang="en-US"/>
          </a:p>
        </p:txBody>
      </p:sp>
      <p:sp>
        <p:nvSpPr>
          <p:cNvPr id="116838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8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8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8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9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9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9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8393" name="Rectangle 9"/>
          <p:cNvSpPr>
            <a:spLocks noChangeArrowheads="1"/>
          </p:cNvSpPr>
          <p:nvPr/>
        </p:nvSpPr>
        <p:spPr bwMode="auto">
          <a:xfrm>
            <a:off x="1752600" y="1143001"/>
            <a:ext cx="86868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Find the class of each address.</a:t>
            </a:r>
          </a:p>
          <a:p>
            <a:pPr algn="just"/>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a:t>
            </a:r>
            <a:r>
              <a:rPr lang="en-US" altLang="en-US" sz="2800" u="sng">
                <a:solidFill>
                  <a:srgbClr val="009900"/>
                </a:solidFill>
                <a:latin typeface="Times New Roman" panose="02020603050405020304" pitchFamily="18" charset="0"/>
              </a:rPr>
              <a:t>0</a:t>
            </a:r>
            <a:r>
              <a:rPr lang="en-US" altLang="en-US" sz="2800">
                <a:latin typeface="Times New Roman" panose="02020603050405020304" pitchFamily="18" charset="0"/>
              </a:rPr>
              <a:t>0000001 00001011 00001011 11101111</a:t>
            </a:r>
          </a:p>
          <a:p>
            <a:pPr algn="just"/>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a:t>
            </a:r>
            <a:r>
              <a:rPr lang="en-US" altLang="en-US" sz="2800" u="sng">
                <a:solidFill>
                  <a:srgbClr val="009900"/>
                </a:solidFill>
                <a:latin typeface="Times New Roman" panose="02020603050405020304" pitchFamily="18" charset="0"/>
              </a:rPr>
              <a:t>110</a:t>
            </a:r>
            <a:r>
              <a:rPr lang="en-US" altLang="en-US" sz="2800">
                <a:latin typeface="Times New Roman" panose="02020603050405020304" pitchFamily="18" charset="0"/>
              </a:rPr>
              <a:t>00001 10000011 00011011 11111111</a:t>
            </a:r>
          </a:p>
          <a:p>
            <a:pPr algn="just"/>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a:t>
            </a:r>
            <a:r>
              <a:rPr lang="en-US" altLang="en-US" sz="2800" u="sng">
                <a:solidFill>
                  <a:srgbClr val="009900"/>
                </a:solidFill>
                <a:latin typeface="Times New Roman" panose="02020603050405020304" pitchFamily="18" charset="0"/>
              </a:rPr>
              <a:t>14</a:t>
            </a:r>
            <a:r>
              <a:rPr lang="en-US" altLang="en-US" sz="2800">
                <a:latin typeface="Times New Roman" panose="02020603050405020304" pitchFamily="18" charset="0"/>
              </a:rPr>
              <a:t>.23.120.8</a:t>
            </a:r>
          </a:p>
          <a:p>
            <a:pPr algn="just"/>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a:t>
            </a:r>
            <a:r>
              <a:rPr lang="en-US" altLang="en-US" sz="2800" u="sng">
                <a:solidFill>
                  <a:srgbClr val="009900"/>
                </a:solidFill>
                <a:latin typeface="Times New Roman" panose="02020603050405020304" pitchFamily="18" charset="0"/>
              </a:rPr>
              <a:t>252</a:t>
            </a:r>
            <a:r>
              <a:rPr lang="en-US" altLang="en-US" sz="2800">
                <a:latin typeface="Times New Roman" panose="02020603050405020304" pitchFamily="18" charset="0"/>
              </a:rPr>
              <a:t>.5.15.111</a:t>
            </a:r>
          </a:p>
        </p:txBody>
      </p:sp>
      <p:sp>
        <p:nvSpPr>
          <p:cNvPr id="1168394"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19.4</a:t>
            </a:r>
          </a:p>
        </p:txBody>
      </p:sp>
      <p:sp>
        <p:nvSpPr>
          <p:cNvPr id="1168395" name="Rectangle 11"/>
          <p:cNvSpPr>
            <a:spLocks noChangeArrowheads="1"/>
          </p:cNvSpPr>
          <p:nvPr/>
        </p:nvSpPr>
        <p:spPr bwMode="auto">
          <a:xfrm>
            <a:off x="1676400" y="3657600"/>
            <a:ext cx="86868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latin typeface="Times New Roman" panose="02020603050405020304" pitchFamily="18" charset="0"/>
              </a:rPr>
              <a:t>Solution</a:t>
            </a:r>
          </a:p>
          <a:p>
            <a:r>
              <a:rPr lang="en-US" altLang="en-US" sz="2800" i="1">
                <a:solidFill>
                  <a:schemeClr val="hlink"/>
                </a:solidFill>
                <a:latin typeface="Times New Roman" panose="02020603050405020304" pitchFamily="18" charset="0"/>
              </a:rPr>
              <a:t>a.</a:t>
            </a:r>
            <a:r>
              <a:rPr lang="en-US" altLang="en-US" sz="2800" i="1">
                <a:latin typeface="Times New Roman" panose="02020603050405020304" pitchFamily="18" charset="0"/>
              </a:rPr>
              <a:t> The first bit is 0. This is a class A address.</a:t>
            </a:r>
          </a:p>
          <a:p>
            <a:r>
              <a:rPr lang="en-US" altLang="en-US" sz="2800" i="1">
                <a:solidFill>
                  <a:schemeClr val="hlink"/>
                </a:solidFill>
                <a:latin typeface="Times New Roman" panose="02020603050405020304" pitchFamily="18" charset="0"/>
              </a:rPr>
              <a:t>b.</a:t>
            </a:r>
            <a:r>
              <a:rPr lang="en-US" altLang="en-US" sz="2800" i="1">
                <a:latin typeface="Times New Roman" panose="02020603050405020304" pitchFamily="18" charset="0"/>
              </a:rPr>
              <a:t> The first 2 bits are 1; the third bit is 0. This is a class C</a:t>
            </a:r>
            <a:br>
              <a:rPr lang="en-US" altLang="en-US" sz="2800" i="1">
                <a:latin typeface="Times New Roman" panose="02020603050405020304" pitchFamily="18" charset="0"/>
              </a:rPr>
            </a:br>
            <a:r>
              <a:rPr lang="en-US" altLang="en-US" sz="2800" i="1">
                <a:latin typeface="Times New Roman" panose="02020603050405020304" pitchFamily="18" charset="0"/>
              </a:rPr>
              <a:t>     address.</a:t>
            </a:r>
          </a:p>
          <a:p>
            <a:r>
              <a:rPr lang="en-US" altLang="en-US" sz="2800" i="1">
                <a:solidFill>
                  <a:schemeClr val="hlink"/>
                </a:solidFill>
                <a:latin typeface="Times New Roman" panose="02020603050405020304" pitchFamily="18" charset="0"/>
              </a:rPr>
              <a:t>c.</a:t>
            </a:r>
            <a:r>
              <a:rPr lang="en-US" altLang="en-US" sz="2800" i="1">
                <a:latin typeface="Times New Roman" panose="02020603050405020304" pitchFamily="18" charset="0"/>
              </a:rPr>
              <a:t> The first byte is 14; the class is A.</a:t>
            </a:r>
          </a:p>
          <a:p>
            <a:r>
              <a:rPr lang="en-US" altLang="en-US" sz="2800" i="1">
                <a:solidFill>
                  <a:schemeClr val="hlink"/>
                </a:solidFill>
                <a:latin typeface="Times New Roman" panose="02020603050405020304" pitchFamily="18" charset="0"/>
              </a:rPr>
              <a:t>d.</a:t>
            </a:r>
            <a:r>
              <a:rPr lang="en-US" altLang="en-US" sz="2800" i="1">
                <a:latin typeface="Times New Roman" panose="02020603050405020304" pitchFamily="18" charset="0"/>
              </a:rPr>
              <a:t> The first byte is 252; the class is E.</a:t>
            </a:r>
          </a:p>
        </p:txBody>
      </p:sp>
    </p:spTree>
    <p:extLst>
      <p:ext uri="{BB962C8B-B14F-4D97-AF65-F5344CB8AC3E}">
        <p14:creationId xmlns:p14="http://schemas.microsoft.com/office/powerpoint/2010/main" val="35678567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19.</a:t>
            </a:r>
            <a:fld id="{604426ED-2D22-47D2-9618-8650EFE1D0DA}" type="slidenum">
              <a:rPr lang="en-US" altLang="en-US"/>
              <a:pPr/>
              <a:t>104</a:t>
            </a:fld>
            <a:endParaRPr lang="en-US" altLang="en-US"/>
          </a:p>
        </p:txBody>
      </p:sp>
      <p:sp>
        <p:nvSpPr>
          <p:cNvPr id="1152002" name="Text Box 2"/>
          <p:cNvSpPr txBox="1">
            <a:spLocks noChangeArrowheads="1"/>
          </p:cNvSpPr>
          <p:nvPr/>
        </p:nvSpPr>
        <p:spPr bwMode="auto">
          <a:xfrm>
            <a:off x="2057401" y="1828800"/>
            <a:ext cx="796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19.1  </a:t>
            </a:r>
            <a:r>
              <a:rPr lang="en-US" altLang="en-US" sz="2000" i="1">
                <a:latin typeface="Times New Roman" panose="02020603050405020304" pitchFamily="18" charset="0"/>
              </a:rPr>
              <a:t>Number of blocks and block size in classful IPv4 addressing</a:t>
            </a:r>
          </a:p>
        </p:txBody>
      </p:sp>
      <p:pic>
        <p:nvPicPr>
          <p:cNvPr id="11520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2293938"/>
            <a:ext cx="8026400" cy="235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2594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ltLang="en-US"/>
              <a:t>19.</a:t>
            </a:r>
            <a:fld id="{736896CD-D825-4B80-8686-AC84B1ED64E9}" type="slidenum">
              <a:rPr lang="en-US" altLang="en-US"/>
              <a:pPr/>
              <a:t>105</a:t>
            </a:fld>
            <a:endParaRPr lang="en-US" altLang="en-US"/>
          </a:p>
        </p:txBody>
      </p:sp>
      <p:sp>
        <p:nvSpPr>
          <p:cNvPr id="1154050" name="Text Box 2"/>
          <p:cNvSpPr txBox="1">
            <a:spLocks noChangeArrowheads="1"/>
          </p:cNvSpPr>
          <p:nvPr/>
        </p:nvSpPr>
        <p:spPr bwMode="auto">
          <a:xfrm>
            <a:off x="2057400" y="2209800"/>
            <a:ext cx="561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19.2  </a:t>
            </a:r>
            <a:r>
              <a:rPr lang="en-US" altLang="en-US" sz="2000" i="1">
                <a:latin typeface="Times New Roman" panose="02020603050405020304" pitchFamily="18" charset="0"/>
              </a:rPr>
              <a:t>Default masks for classful addressing</a:t>
            </a:r>
          </a:p>
        </p:txBody>
      </p:sp>
      <p:pic>
        <p:nvPicPr>
          <p:cNvPr id="1154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722564"/>
            <a:ext cx="8291512"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16534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3272330C-47F9-4445-AC95-ADDD38F63F8E}" type="slidenum">
              <a:rPr lang="en-US" altLang="en-US"/>
              <a:pPr/>
              <a:t>106</a:t>
            </a:fld>
            <a:endParaRPr lang="en-US" altLang="en-US"/>
          </a:p>
        </p:txBody>
      </p:sp>
      <p:sp>
        <p:nvSpPr>
          <p:cNvPr id="108237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237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2372" name="Text Box 4"/>
          <p:cNvSpPr txBox="1">
            <a:spLocks noChangeArrowheads="1"/>
          </p:cNvSpPr>
          <p:nvPr/>
        </p:nvSpPr>
        <p:spPr bwMode="auto">
          <a:xfrm>
            <a:off x="1828801" y="381000"/>
            <a:ext cx="7591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19.3  </a:t>
            </a:r>
            <a:r>
              <a:rPr lang="en-US" altLang="en-US" sz="2000" i="1">
                <a:latin typeface="Times New Roman" panose="02020603050405020304" pitchFamily="18" charset="0"/>
              </a:rPr>
              <a:t>A block of 16 addresses granted to a small organization</a:t>
            </a:r>
          </a:p>
        </p:txBody>
      </p:sp>
      <p:sp>
        <p:nvSpPr>
          <p:cNvPr id="108237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82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2057401"/>
            <a:ext cx="823595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0880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B6929224-A644-4AA0-A5FB-1D44A9BB911C}" type="slidenum">
              <a:rPr lang="en-US" altLang="en-US"/>
              <a:pPr/>
              <a:t>107</a:t>
            </a:fld>
            <a:endParaRPr lang="en-US" altLang="en-US"/>
          </a:p>
        </p:txBody>
      </p:sp>
      <p:sp>
        <p:nvSpPr>
          <p:cNvPr id="11335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357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78" name="Line 10"/>
          <p:cNvSpPr>
            <a:spLocks noChangeShapeType="1"/>
          </p:cNvSpPr>
          <p:nvPr/>
        </p:nvSpPr>
        <p:spPr bwMode="auto">
          <a:xfrm>
            <a:off x="1982788" y="5410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79" name="Rectangle 11"/>
          <p:cNvSpPr>
            <a:spLocks noChangeArrowheads="1"/>
          </p:cNvSpPr>
          <p:nvPr/>
        </p:nvSpPr>
        <p:spPr bwMode="auto">
          <a:xfrm>
            <a:off x="2019300" y="2759076"/>
            <a:ext cx="8077200" cy="255454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t>In IPv4 addressing, a block of </a:t>
            </a:r>
            <a:r>
              <a:rPr lang="en-US" altLang="en-US" sz="3200" dirty="0" smtClean="0"/>
              <a:t>addresses </a:t>
            </a:r>
            <a:r>
              <a:rPr lang="en-US" altLang="en-US" sz="3200" dirty="0"/>
              <a:t>can be defined as</a:t>
            </a:r>
          </a:p>
          <a:p>
            <a:pPr algn="ctr"/>
            <a:r>
              <a:rPr lang="en-US" altLang="en-US" sz="3200" dirty="0"/>
              <a:t>x.y.z.t /</a:t>
            </a:r>
            <a:r>
              <a:rPr lang="en-US" altLang="en-US" sz="3200" i="1" dirty="0" smtClean="0"/>
              <a:t>n</a:t>
            </a:r>
            <a:endParaRPr lang="en-US" altLang="en-US" sz="3200" i="1" dirty="0"/>
          </a:p>
          <a:p>
            <a:r>
              <a:rPr lang="en-US" altLang="en-US" sz="3200" dirty="0"/>
              <a:t>in which x.y.z.t defines one of the addresses and the /</a:t>
            </a:r>
            <a:r>
              <a:rPr lang="en-US" altLang="en-US" sz="3200" i="1" dirty="0"/>
              <a:t>n</a:t>
            </a:r>
            <a:r>
              <a:rPr lang="en-US" altLang="en-US" sz="3200" dirty="0"/>
              <a:t> defines the mask.</a:t>
            </a:r>
          </a:p>
        </p:txBody>
      </p:sp>
      <p:grpSp>
        <p:nvGrpSpPr>
          <p:cNvPr id="1133580" name="Group 12"/>
          <p:cNvGrpSpPr>
            <a:grpSpLocks/>
          </p:cNvGrpSpPr>
          <p:nvPr/>
        </p:nvGrpSpPr>
        <p:grpSpPr bwMode="auto">
          <a:xfrm>
            <a:off x="1981200" y="1981200"/>
            <a:ext cx="1143000" cy="566738"/>
            <a:chOff x="1200" y="1248"/>
            <a:chExt cx="720" cy="357"/>
          </a:xfrm>
        </p:grpSpPr>
        <p:pic>
          <p:nvPicPr>
            <p:cNvPr id="11335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358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4037454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46866502-0772-4BD6-AB3C-ED966CCA3E14}" type="slidenum">
              <a:rPr lang="en-US" altLang="en-US"/>
              <a:pPr/>
              <a:t>108</a:t>
            </a:fld>
            <a:endParaRPr lang="en-US" altLang="en-US"/>
          </a:p>
        </p:txBody>
      </p:sp>
      <p:sp>
        <p:nvSpPr>
          <p:cNvPr id="113561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1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35625"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626"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627" name="Rectangle 11"/>
          <p:cNvSpPr>
            <a:spLocks noChangeArrowheads="1"/>
          </p:cNvSpPr>
          <p:nvPr/>
        </p:nvSpPr>
        <p:spPr bwMode="auto">
          <a:xfrm>
            <a:off x="2019300" y="2759076"/>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The first address in the block can be found by setting the rightmost </a:t>
            </a:r>
            <a:br>
              <a:rPr lang="en-US" altLang="en-US" sz="3200"/>
            </a:br>
            <a:r>
              <a:rPr lang="en-US" altLang="en-US" sz="3200"/>
              <a:t>32 − </a:t>
            </a:r>
            <a:r>
              <a:rPr lang="en-US" altLang="en-US" sz="3200" i="1"/>
              <a:t>n</a:t>
            </a:r>
            <a:r>
              <a:rPr lang="en-US" altLang="en-US" sz="3200"/>
              <a:t> bits to 0s.</a:t>
            </a:r>
          </a:p>
        </p:txBody>
      </p:sp>
      <p:grpSp>
        <p:nvGrpSpPr>
          <p:cNvPr id="1135628" name="Group 12"/>
          <p:cNvGrpSpPr>
            <a:grpSpLocks/>
          </p:cNvGrpSpPr>
          <p:nvPr/>
        </p:nvGrpSpPr>
        <p:grpSpPr bwMode="auto">
          <a:xfrm>
            <a:off x="1981200" y="1981200"/>
            <a:ext cx="1143000" cy="566738"/>
            <a:chOff x="1200" y="1248"/>
            <a:chExt cx="720" cy="357"/>
          </a:xfrm>
        </p:grpSpPr>
        <p:pic>
          <p:nvPicPr>
            <p:cNvPr id="113562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563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5479540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19.</a:t>
            </a:r>
            <a:fld id="{9242216D-9BDF-4E34-98E2-034DD6E6DB7A}" type="slidenum">
              <a:rPr lang="en-US" altLang="en-US"/>
              <a:pPr/>
              <a:t>109</a:t>
            </a:fld>
            <a:endParaRPr lang="en-US" altLang="en-US"/>
          </a:p>
        </p:txBody>
      </p:sp>
      <p:sp>
        <p:nvSpPr>
          <p:cNvPr id="117248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2489" name="Rectangle 9"/>
          <p:cNvSpPr>
            <a:spLocks noChangeArrowheads="1"/>
          </p:cNvSpPr>
          <p:nvPr/>
        </p:nvSpPr>
        <p:spPr bwMode="auto">
          <a:xfrm>
            <a:off x="1752600" y="1143001"/>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block of addresses is granted to a small organization. We know that one of the addresses is 205.16.37.39/28. What is the first address in the block?</a:t>
            </a:r>
          </a:p>
          <a:p>
            <a:pPr algn="just"/>
            <a:endParaRPr lang="en-US" altLang="en-US" sz="2800" i="1">
              <a:latin typeface="Times New Roman" panose="02020603050405020304" pitchFamily="18" charset="0"/>
            </a:endParaRPr>
          </a:p>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The binary representation of the given address is</a:t>
            </a:r>
          </a:p>
          <a:p>
            <a:pPr algn="ctr"/>
            <a:r>
              <a:rPr lang="en-US" altLang="en-US" sz="2800" i="1">
                <a:solidFill>
                  <a:schemeClr val="folHlink"/>
                </a:solidFill>
                <a:latin typeface="Times New Roman" panose="02020603050405020304" pitchFamily="18" charset="0"/>
              </a:rPr>
              <a:t>11001101   00010000   00100101   00100111</a:t>
            </a:r>
          </a:p>
          <a:p>
            <a:r>
              <a:rPr lang="en-US" altLang="en-US" sz="2800" i="1">
                <a:latin typeface="Times New Roman" panose="02020603050405020304" pitchFamily="18" charset="0"/>
              </a:rPr>
              <a:t>If we set 32−28 rightmost bits to 0, we get </a:t>
            </a:r>
          </a:p>
          <a:p>
            <a:pPr algn="ctr"/>
            <a:r>
              <a:rPr lang="en-US" altLang="en-US" sz="2800" i="1">
                <a:solidFill>
                  <a:schemeClr val="folHlink"/>
                </a:solidFill>
                <a:latin typeface="Times New Roman" panose="02020603050405020304" pitchFamily="18" charset="0"/>
              </a:rPr>
              <a:t>11001101    00010000    00100101   0010000</a:t>
            </a:r>
            <a:r>
              <a:rPr lang="en-US" altLang="en-US" sz="2800" i="1">
                <a:latin typeface="Times New Roman" panose="02020603050405020304" pitchFamily="18" charset="0"/>
              </a:rPr>
              <a:t> </a:t>
            </a:r>
          </a:p>
          <a:p>
            <a:pPr algn="ctr"/>
            <a:r>
              <a:rPr lang="en-US" altLang="en-US" sz="2800" i="1">
                <a:latin typeface="Times New Roman" panose="02020603050405020304" pitchFamily="18" charset="0"/>
              </a:rPr>
              <a:t>or </a:t>
            </a:r>
            <a:br>
              <a:rPr lang="en-US" altLang="en-US" sz="2800" i="1">
                <a:latin typeface="Times New Roman" panose="02020603050405020304" pitchFamily="18" charset="0"/>
              </a:rPr>
            </a:br>
            <a:r>
              <a:rPr lang="en-US" altLang="en-US" sz="2800" i="1">
                <a:solidFill>
                  <a:schemeClr val="folHlink"/>
                </a:solidFill>
                <a:latin typeface="Times New Roman" panose="02020603050405020304" pitchFamily="18" charset="0"/>
              </a:rPr>
              <a:t>205.16.37.32</a:t>
            </a:r>
            <a:r>
              <a:rPr lang="en-US" altLang="en-US" sz="2800" i="1">
                <a:latin typeface="Times New Roman" panose="02020603050405020304" pitchFamily="18" charset="0"/>
              </a:rPr>
              <a:t>. </a:t>
            </a:r>
          </a:p>
          <a:p>
            <a:r>
              <a:rPr lang="en-US" altLang="en-US" sz="2800" i="1">
                <a:latin typeface="Times New Roman" panose="02020603050405020304" pitchFamily="18" charset="0"/>
              </a:rPr>
              <a:t>This is actually the block shown in Figure 19.3.</a:t>
            </a:r>
          </a:p>
        </p:txBody>
      </p:sp>
      <p:sp>
        <p:nvSpPr>
          <p:cNvPr id="1172490"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19.6</a:t>
            </a:r>
          </a:p>
        </p:txBody>
      </p:sp>
    </p:spTree>
    <p:extLst>
      <p:ext uri="{BB962C8B-B14F-4D97-AF65-F5344CB8AC3E}">
        <p14:creationId xmlns:p14="http://schemas.microsoft.com/office/powerpoint/2010/main" val="996871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842" y="647949"/>
            <a:ext cx="4177195" cy="599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8" name="Rectangle 2"/>
          <p:cNvSpPr>
            <a:spLocks noGrp="1" noChangeArrowheads="1"/>
          </p:cNvSpPr>
          <p:nvPr>
            <p:ph type="title"/>
          </p:nvPr>
        </p:nvSpPr>
        <p:spPr/>
        <p:txBody>
          <a:bodyPr/>
          <a:lstStyle/>
          <a:p>
            <a:r>
              <a:rPr lang="en-US" altLang="en-US" dirty="0"/>
              <a:t>Shortest Path Routing</a:t>
            </a:r>
          </a:p>
        </p:txBody>
      </p:sp>
      <p:sp>
        <p:nvSpPr>
          <p:cNvPr id="2" name="Content Placeholder 1"/>
          <p:cNvSpPr>
            <a:spLocks noGrp="1"/>
          </p:cNvSpPr>
          <p:nvPr>
            <p:ph idx="1"/>
          </p:nvPr>
        </p:nvSpPr>
        <p:spPr>
          <a:xfrm>
            <a:off x="1914144" y="1817649"/>
            <a:ext cx="5671512" cy="4800600"/>
          </a:xfrm>
        </p:spPr>
        <p:txBody>
          <a:bodyPr/>
          <a:lstStyle/>
          <a:p>
            <a:r>
              <a:rPr lang="en-US" dirty="0" smtClean="0"/>
              <a:t>Also known as </a:t>
            </a:r>
            <a:r>
              <a:rPr lang="en-US" altLang="en-US" b="1" i="1" dirty="0" smtClean="0">
                <a:latin typeface="Times New Roman" panose="02020603050405020304" pitchFamily="18" charset="0"/>
              </a:rPr>
              <a:t>Dijkstra algorithm</a:t>
            </a:r>
          </a:p>
          <a:p>
            <a:r>
              <a:rPr lang="en-US" altLang="en-US" dirty="0" smtClean="0"/>
              <a:t>Path length is measured using:</a:t>
            </a:r>
          </a:p>
          <a:p>
            <a:pPr lvl="1"/>
            <a:r>
              <a:rPr lang="en-US" altLang="en-US" i="1" dirty="0" smtClean="0">
                <a:latin typeface="Times New Roman" panose="02020603050405020304" pitchFamily="18" charset="0"/>
              </a:rPr>
              <a:t>Number of hops</a:t>
            </a:r>
          </a:p>
          <a:p>
            <a:pPr lvl="1"/>
            <a:r>
              <a:rPr lang="en-US" altLang="en-US" i="1" dirty="0" smtClean="0">
                <a:latin typeface="Times New Roman" panose="02020603050405020304" pitchFamily="18" charset="0"/>
              </a:rPr>
              <a:t>Geographic distance</a:t>
            </a:r>
          </a:p>
          <a:p>
            <a:pPr lvl="1"/>
            <a:r>
              <a:rPr lang="en-US" altLang="en-US" i="1" dirty="0" smtClean="0">
                <a:latin typeface="Times New Roman" panose="02020603050405020304" pitchFamily="18" charset="0"/>
              </a:rPr>
              <a:t>Other metrics like mean queueing and transmission delay</a:t>
            </a:r>
          </a:p>
        </p:txBody>
      </p:sp>
    </p:spTree>
    <p:extLst>
      <p:ext uri="{BB962C8B-B14F-4D97-AF65-F5344CB8AC3E}">
        <p14:creationId xmlns:p14="http://schemas.microsoft.com/office/powerpoint/2010/main" val="12016107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60347BCC-27F7-4B9B-987A-B4FF3552CD58}" type="slidenum">
              <a:rPr lang="en-US" altLang="en-US"/>
              <a:pPr/>
              <a:t>110</a:t>
            </a:fld>
            <a:endParaRPr lang="en-US" altLang="en-US"/>
          </a:p>
        </p:txBody>
      </p:sp>
      <p:sp>
        <p:nvSpPr>
          <p:cNvPr id="114176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1769"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1770"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1771" name="Rectangle 11"/>
          <p:cNvSpPr>
            <a:spLocks noChangeArrowheads="1"/>
          </p:cNvSpPr>
          <p:nvPr/>
        </p:nvSpPr>
        <p:spPr bwMode="auto">
          <a:xfrm>
            <a:off x="2019300" y="2759076"/>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The last address in the block can be found by setting the rightmost </a:t>
            </a:r>
            <a:br>
              <a:rPr lang="en-US" altLang="en-US" sz="3200"/>
            </a:br>
            <a:r>
              <a:rPr lang="en-US" altLang="en-US" sz="3200"/>
              <a:t>32 − n bits to 1s.</a:t>
            </a:r>
          </a:p>
        </p:txBody>
      </p:sp>
      <p:grpSp>
        <p:nvGrpSpPr>
          <p:cNvPr id="1141772" name="Group 12"/>
          <p:cNvGrpSpPr>
            <a:grpSpLocks/>
          </p:cNvGrpSpPr>
          <p:nvPr/>
        </p:nvGrpSpPr>
        <p:grpSpPr bwMode="auto">
          <a:xfrm>
            <a:off x="1981200" y="1981200"/>
            <a:ext cx="1143000" cy="566738"/>
            <a:chOff x="1200" y="1248"/>
            <a:chExt cx="720" cy="357"/>
          </a:xfrm>
        </p:grpSpPr>
        <p:pic>
          <p:nvPicPr>
            <p:cNvPr id="11417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177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3422440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19.</a:t>
            </a:r>
            <a:fld id="{FB812045-E7D9-411E-82DA-A0A568844D46}" type="slidenum">
              <a:rPr lang="en-US" altLang="en-US"/>
              <a:pPr/>
              <a:t>111</a:t>
            </a:fld>
            <a:endParaRPr lang="en-US" altLang="en-US"/>
          </a:p>
        </p:txBody>
      </p:sp>
      <p:sp>
        <p:nvSpPr>
          <p:cNvPr id="117453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4537" name="Rectangle 9"/>
          <p:cNvSpPr>
            <a:spLocks noChangeArrowheads="1"/>
          </p:cNvSpPr>
          <p:nvPr/>
        </p:nvSpPr>
        <p:spPr bwMode="auto">
          <a:xfrm>
            <a:off x="1752600" y="11430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Find the last address for the block in Example 19.6.</a:t>
            </a:r>
          </a:p>
          <a:p>
            <a:pPr algn="just"/>
            <a:endParaRPr lang="en-US" altLang="en-US" sz="2800" i="1">
              <a:latin typeface="Times New Roman" panose="02020603050405020304" pitchFamily="18" charset="0"/>
            </a:endParaRPr>
          </a:p>
          <a:p>
            <a:r>
              <a:rPr lang="en-US" altLang="en-US" sz="2800" i="1">
                <a:solidFill>
                  <a:schemeClr val="hlink"/>
                </a:solidFill>
                <a:latin typeface="Times New Roman" panose="02020603050405020304" pitchFamily="18" charset="0"/>
              </a:rPr>
              <a:t>Solution</a:t>
            </a:r>
          </a:p>
          <a:p>
            <a:r>
              <a:rPr lang="en-US" altLang="en-US" sz="2800" i="1">
                <a:latin typeface="Times New Roman" panose="02020603050405020304" pitchFamily="18" charset="0"/>
              </a:rPr>
              <a:t>The binary representation of the given address is</a:t>
            </a:r>
          </a:p>
          <a:p>
            <a:pPr algn="ctr"/>
            <a:r>
              <a:rPr lang="en-US" altLang="en-US" sz="2800" i="1">
                <a:solidFill>
                  <a:schemeClr val="folHlink"/>
                </a:solidFill>
                <a:latin typeface="Times New Roman" panose="02020603050405020304" pitchFamily="18" charset="0"/>
              </a:rPr>
              <a:t>11001101    00010000    00100101    00100111</a:t>
            </a:r>
          </a:p>
          <a:p>
            <a:r>
              <a:rPr lang="en-US" altLang="en-US" sz="2800" i="1">
                <a:latin typeface="Times New Roman" panose="02020603050405020304" pitchFamily="18" charset="0"/>
              </a:rPr>
              <a:t>If we set 32 − 28 rightmost bits to 1, we get </a:t>
            </a:r>
          </a:p>
          <a:p>
            <a:pPr algn="ctr"/>
            <a:r>
              <a:rPr lang="en-US" altLang="en-US" sz="2800" i="1">
                <a:solidFill>
                  <a:schemeClr val="folHlink"/>
                </a:solidFill>
                <a:latin typeface="Times New Roman" panose="02020603050405020304" pitchFamily="18" charset="0"/>
              </a:rPr>
              <a:t>11001101 00010000 00100101 00101111</a:t>
            </a:r>
            <a:r>
              <a:rPr lang="en-US" altLang="en-US" sz="2800" i="1">
                <a:latin typeface="Times New Roman" panose="02020603050405020304" pitchFamily="18" charset="0"/>
              </a:rPr>
              <a:t> </a:t>
            </a:r>
          </a:p>
          <a:p>
            <a:pPr algn="ctr"/>
            <a:r>
              <a:rPr lang="en-US" altLang="en-US" sz="2800" i="1">
                <a:latin typeface="Times New Roman" panose="02020603050405020304" pitchFamily="18" charset="0"/>
              </a:rPr>
              <a:t>or </a:t>
            </a:r>
          </a:p>
          <a:p>
            <a:pPr algn="ctr"/>
            <a:r>
              <a:rPr lang="en-US" altLang="en-US" sz="2800" i="1">
                <a:solidFill>
                  <a:schemeClr val="folHlink"/>
                </a:solidFill>
                <a:latin typeface="Times New Roman" panose="02020603050405020304" pitchFamily="18" charset="0"/>
              </a:rPr>
              <a:t>205.16.37.47</a:t>
            </a:r>
          </a:p>
          <a:p>
            <a:r>
              <a:rPr lang="en-US" altLang="en-US" sz="2800" i="1">
                <a:latin typeface="Times New Roman" panose="02020603050405020304" pitchFamily="18" charset="0"/>
              </a:rPr>
              <a:t>This is actually the block shown in Figure 19.3.</a:t>
            </a:r>
          </a:p>
        </p:txBody>
      </p:sp>
      <p:sp>
        <p:nvSpPr>
          <p:cNvPr id="1174538"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19.7</a:t>
            </a:r>
          </a:p>
        </p:txBody>
      </p:sp>
    </p:spTree>
    <p:extLst>
      <p:ext uri="{BB962C8B-B14F-4D97-AF65-F5344CB8AC3E}">
        <p14:creationId xmlns:p14="http://schemas.microsoft.com/office/powerpoint/2010/main" val="240468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19.</a:t>
            </a:r>
            <a:fld id="{56E939D5-3A12-4E7B-A42F-3AD771F52DFD}" type="slidenum">
              <a:rPr lang="en-US" altLang="en-US"/>
              <a:pPr/>
              <a:t>112</a:t>
            </a:fld>
            <a:endParaRPr lang="en-US" altLang="en-US"/>
          </a:p>
        </p:txBody>
      </p:sp>
      <p:sp>
        <p:nvSpPr>
          <p:cNvPr id="114381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43817"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3818"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3819" name="Rectangle 11"/>
          <p:cNvSpPr>
            <a:spLocks noChangeArrowheads="1"/>
          </p:cNvSpPr>
          <p:nvPr/>
        </p:nvSpPr>
        <p:spPr bwMode="auto">
          <a:xfrm>
            <a:off x="2019300" y="2759076"/>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The number of addresses in the block can be found by using the formula </a:t>
            </a:r>
            <a:br>
              <a:rPr lang="en-US" altLang="en-US" sz="3200"/>
            </a:br>
            <a:r>
              <a:rPr lang="en-US" altLang="en-US" sz="3200"/>
              <a:t>2</a:t>
            </a:r>
            <a:r>
              <a:rPr lang="en-US" altLang="en-US" sz="3200" baseline="30000"/>
              <a:t>32−n</a:t>
            </a:r>
            <a:r>
              <a:rPr lang="en-US" altLang="en-US" sz="3200"/>
              <a:t>.</a:t>
            </a:r>
          </a:p>
        </p:txBody>
      </p:sp>
      <p:grpSp>
        <p:nvGrpSpPr>
          <p:cNvPr id="1143820" name="Group 12"/>
          <p:cNvGrpSpPr>
            <a:grpSpLocks/>
          </p:cNvGrpSpPr>
          <p:nvPr/>
        </p:nvGrpSpPr>
        <p:grpSpPr bwMode="auto">
          <a:xfrm>
            <a:off x="1981200" y="1981200"/>
            <a:ext cx="1143000" cy="566738"/>
            <a:chOff x="1200" y="1248"/>
            <a:chExt cx="720" cy="357"/>
          </a:xfrm>
        </p:grpSpPr>
        <p:pic>
          <p:nvPicPr>
            <p:cNvPr id="114382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382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4772840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19.</a:t>
            </a:r>
            <a:fld id="{90952535-5D3C-4D11-9870-2BA2791108A2}" type="slidenum">
              <a:rPr lang="en-US" altLang="en-US"/>
              <a:pPr/>
              <a:t>113</a:t>
            </a:fld>
            <a:endParaRPr lang="en-US" altLang="en-US"/>
          </a:p>
        </p:txBody>
      </p:sp>
      <p:sp>
        <p:nvSpPr>
          <p:cNvPr id="117657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7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76585" name="Rectangle 9"/>
          <p:cNvSpPr>
            <a:spLocks noChangeArrowheads="1"/>
          </p:cNvSpPr>
          <p:nvPr/>
        </p:nvSpPr>
        <p:spPr bwMode="auto">
          <a:xfrm>
            <a:off x="1752600" y="1143001"/>
            <a:ext cx="8686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Find the number of addresses in Example 19.6.</a:t>
            </a:r>
          </a:p>
        </p:txBody>
      </p:sp>
      <p:sp>
        <p:nvSpPr>
          <p:cNvPr id="1176586"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19.8</a:t>
            </a:r>
          </a:p>
        </p:txBody>
      </p:sp>
      <p:sp>
        <p:nvSpPr>
          <p:cNvPr id="1176587" name="Rectangle 11"/>
          <p:cNvSpPr>
            <a:spLocks noChangeArrowheads="1"/>
          </p:cNvSpPr>
          <p:nvPr/>
        </p:nvSpPr>
        <p:spPr bwMode="auto">
          <a:xfrm>
            <a:off x="1752600" y="2057400"/>
            <a:ext cx="8686800" cy="1373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The value of n is 28, which means that number</a:t>
            </a:r>
            <a:br>
              <a:rPr lang="en-US" altLang="en-US" sz="2800" i="1">
                <a:latin typeface="Times New Roman" panose="02020603050405020304" pitchFamily="18" charset="0"/>
              </a:rPr>
            </a:br>
            <a:r>
              <a:rPr lang="en-US" altLang="en-US" sz="2800" i="1">
                <a:latin typeface="Times New Roman" panose="02020603050405020304" pitchFamily="18" charset="0"/>
              </a:rPr>
              <a:t>of addresses is 2 </a:t>
            </a:r>
            <a:r>
              <a:rPr lang="en-US" altLang="en-US" sz="2800" i="1" baseline="30000">
                <a:latin typeface="Times New Roman" panose="02020603050405020304" pitchFamily="18" charset="0"/>
              </a:rPr>
              <a:t>32−28</a:t>
            </a:r>
            <a:r>
              <a:rPr lang="en-US" altLang="en-US" sz="2800" i="1">
                <a:latin typeface="Times New Roman" panose="02020603050405020304" pitchFamily="18" charset="0"/>
              </a:rPr>
              <a:t> or 16.</a:t>
            </a:r>
          </a:p>
        </p:txBody>
      </p:sp>
    </p:spTree>
    <p:extLst>
      <p:ext uri="{BB962C8B-B14F-4D97-AF65-F5344CB8AC3E}">
        <p14:creationId xmlns:p14="http://schemas.microsoft.com/office/powerpoint/2010/main" val="41165824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7F8A7179-0614-4AF8-BC6B-52A9FEC88C2F}" type="slidenum">
              <a:rPr lang="en-US" altLang="en-US"/>
              <a:pPr/>
              <a:t>114</a:t>
            </a:fld>
            <a:endParaRPr lang="en-US" altLang="en-US"/>
          </a:p>
        </p:txBody>
      </p:sp>
      <p:sp>
        <p:nvSpPr>
          <p:cNvPr id="109670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670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6708" name="Text Box 4"/>
          <p:cNvSpPr txBox="1">
            <a:spLocks noChangeArrowheads="1"/>
          </p:cNvSpPr>
          <p:nvPr/>
        </p:nvSpPr>
        <p:spPr bwMode="auto">
          <a:xfrm>
            <a:off x="1828801" y="381000"/>
            <a:ext cx="439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19.10  </a:t>
            </a:r>
            <a:r>
              <a:rPr lang="en-US" altLang="en-US" sz="2000" i="1">
                <a:latin typeface="Times New Roman" panose="02020603050405020304" pitchFamily="18" charset="0"/>
              </a:rPr>
              <a:t>A NAT implementation</a:t>
            </a:r>
          </a:p>
        </p:txBody>
      </p:sp>
      <p:sp>
        <p:nvSpPr>
          <p:cNvPr id="10967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967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117726"/>
            <a:ext cx="872966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8600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851506F2-D83C-4D81-A851-F455CA756492}" type="slidenum">
              <a:rPr lang="en-US" altLang="en-US"/>
              <a:pPr/>
              <a:t>115</a:t>
            </a:fld>
            <a:endParaRPr lang="en-US" altLang="en-US"/>
          </a:p>
        </p:txBody>
      </p:sp>
      <p:sp>
        <p:nvSpPr>
          <p:cNvPr id="109875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75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756" name="Text Box 4"/>
          <p:cNvSpPr txBox="1">
            <a:spLocks noChangeArrowheads="1"/>
          </p:cNvSpPr>
          <p:nvPr/>
        </p:nvSpPr>
        <p:spPr bwMode="auto">
          <a:xfrm>
            <a:off x="1828801" y="381000"/>
            <a:ext cx="404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19.11  </a:t>
            </a:r>
            <a:r>
              <a:rPr lang="en-US" altLang="en-US" sz="2000" i="1">
                <a:latin typeface="Times New Roman" panose="02020603050405020304" pitchFamily="18" charset="0"/>
              </a:rPr>
              <a:t>Addresses in a NAT</a:t>
            </a:r>
          </a:p>
        </p:txBody>
      </p:sp>
      <p:sp>
        <p:nvSpPr>
          <p:cNvPr id="109875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987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162176"/>
            <a:ext cx="901382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3643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22EE9129-2E97-48F6-824B-2B8E15CCC0E6}" type="slidenum">
              <a:rPr lang="en-US" altLang="en-US"/>
              <a:pPr/>
              <a:t>116</a:t>
            </a:fld>
            <a:endParaRPr lang="en-US" altLang="en-US"/>
          </a:p>
        </p:txBody>
      </p:sp>
      <p:sp>
        <p:nvSpPr>
          <p:cNvPr id="110080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080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0804" name="Text Box 4"/>
          <p:cNvSpPr txBox="1">
            <a:spLocks noChangeArrowheads="1"/>
          </p:cNvSpPr>
          <p:nvPr/>
        </p:nvSpPr>
        <p:spPr bwMode="auto">
          <a:xfrm>
            <a:off x="1828801" y="381000"/>
            <a:ext cx="452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19.12  </a:t>
            </a:r>
            <a:r>
              <a:rPr lang="en-US" altLang="en-US" sz="2000" i="1">
                <a:latin typeface="Times New Roman" panose="02020603050405020304" pitchFamily="18" charset="0"/>
              </a:rPr>
              <a:t>NAT address translation</a:t>
            </a:r>
          </a:p>
        </p:txBody>
      </p:sp>
      <p:sp>
        <p:nvSpPr>
          <p:cNvPr id="110080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008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1363664"/>
            <a:ext cx="6051550"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661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en.citizendium.org/images/thumb/3/3c/Shortest_Path.png/350px-Shortest_P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06" y="0"/>
            <a:ext cx="3655721" cy="6611634"/>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2"/>
          <p:cNvSpPr>
            <a:spLocks noGrp="1" noChangeArrowheads="1"/>
          </p:cNvSpPr>
          <p:nvPr>
            <p:ph type="title"/>
          </p:nvPr>
        </p:nvSpPr>
        <p:spPr>
          <a:xfrm>
            <a:off x="0" y="-283336"/>
            <a:ext cx="9997440" cy="1143000"/>
          </a:xfrm>
        </p:spPr>
        <p:txBody>
          <a:bodyPr/>
          <a:lstStyle/>
          <a:p>
            <a:r>
              <a:rPr lang="en-US" altLang="en-US" dirty="0"/>
              <a:t>Shortest Path Routing</a:t>
            </a:r>
          </a:p>
        </p:txBody>
      </p:sp>
      <p:pic>
        <p:nvPicPr>
          <p:cNvPr id="4" name="Picture 4" descr="http://en.citizendium.org/images/thumb/d/d4/Shortest_Path2.png/350px-Shortest_Pat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6752" y="104512"/>
            <a:ext cx="3810773" cy="6663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9" y="738101"/>
            <a:ext cx="4177195" cy="599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8259797" y="0"/>
            <a:ext cx="25758" cy="685800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314423" y="837126"/>
            <a:ext cx="30197" cy="604811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355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9918" y="304800"/>
            <a:ext cx="2258612" cy="1143000"/>
          </a:xfrm>
        </p:spPr>
        <p:txBody>
          <a:bodyPr>
            <a:normAutofit/>
          </a:bodyPr>
          <a:lstStyle/>
          <a:p>
            <a:r>
              <a:rPr lang="en-US" altLang="en-US" dirty="0" smtClean="0"/>
              <a:t>Flooding</a:t>
            </a:r>
            <a:endParaRPr lang="en-US" dirty="0"/>
          </a:p>
        </p:txBody>
      </p:sp>
      <p:sp>
        <p:nvSpPr>
          <p:cNvPr id="5" name="Content Placeholder 4"/>
          <p:cNvSpPr>
            <a:spLocks noGrp="1"/>
          </p:cNvSpPr>
          <p:nvPr>
            <p:ph idx="1"/>
          </p:nvPr>
        </p:nvSpPr>
        <p:spPr>
          <a:xfrm>
            <a:off x="1914144" y="1447800"/>
            <a:ext cx="9997440" cy="5249214"/>
          </a:xfrm>
        </p:spPr>
        <p:txBody>
          <a:bodyPr>
            <a:normAutofit/>
          </a:bodyPr>
          <a:lstStyle/>
          <a:p>
            <a:r>
              <a:rPr lang="en-US" altLang="en-US" dirty="0"/>
              <a:t>Every incoming packet </a:t>
            </a:r>
            <a:r>
              <a:rPr lang="en-US" altLang="en-US" dirty="0" smtClean="0"/>
              <a:t>is forwarded </a:t>
            </a:r>
            <a:r>
              <a:rPr lang="en-US" altLang="en-US" dirty="0"/>
              <a:t>on every outgoing link except the one it arrived </a:t>
            </a:r>
            <a:r>
              <a:rPr lang="en-US" altLang="en-US" dirty="0" smtClean="0"/>
              <a:t>on</a:t>
            </a:r>
          </a:p>
          <a:p>
            <a:r>
              <a:rPr lang="en-US" altLang="en-US" dirty="0" smtClean="0"/>
              <a:t>Problem: duplicates</a:t>
            </a:r>
          </a:p>
          <a:p>
            <a:r>
              <a:rPr lang="en-US" altLang="en-US" dirty="0" smtClean="0"/>
              <a:t>Constraining </a:t>
            </a:r>
            <a:r>
              <a:rPr lang="en-US" altLang="en-US" dirty="0"/>
              <a:t>the flood:</a:t>
            </a:r>
          </a:p>
          <a:p>
            <a:pPr lvl="1"/>
            <a:r>
              <a:rPr lang="en-US" altLang="en-US" u="sng" dirty="0" smtClean="0"/>
              <a:t>Sequencing</a:t>
            </a:r>
            <a:r>
              <a:rPr lang="en-US" altLang="en-US" dirty="0" smtClean="0"/>
              <a:t> – Each </a:t>
            </a:r>
            <a:r>
              <a:rPr lang="en-US" altLang="en-US" dirty="0"/>
              <a:t>packet is uniquely numbered at the source.</a:t>
            </a:r>
          </a:p>
          <a:p>
            <a:pPr lvl="1"/>
            <a:r>
              <a:rPr lang="en-US" altLang="en-US" u="sng" dirty="0" smtClean="0"/>
              <a:t>Hop count</a:t>
            </a:r>
            <a:r>
              <a:rPr lang="en-US" altLang="en-US" dirty="0"/>
              <a:t> </a:t>
            </a:r>
            <a:r>
              <a:rPr lang="en-US" altLang="en-US" dirty="0" smtClean="0"/>
              <a:t>– Each </a:t>
            </a:r>
            <a:r>
              <a:rPr lang="en-US" altLang="en-US" dirty="0"/>
              <a:t>time a node passes on a packet, it decrements </a:t>
            </a:r>
            <a:r>
              <a:rPr lang="en-US" altLang="en-US" dirty="0" smtClean="0"/>
              <a:t>the value </a:t>
            </a:r>
            <a:r>
              <a:rPr lang="en-US" altLang="en-US" dirty="0"/>
              <a:t>by one</a:t>
            </a:r>
            <a:r>
              <a:rPr lang="en-US" altLang="en-US" dirty="0" smtClean="0"/>
              <a:t>.  When its value becomes ‘0’, </a:t>
            </a:r>
            <a:r>
              <a:rPr lang="en-US" altLang="en-US" dirty="0"/>
              <a:t>the packet is </a:t>
            </a:r>
            <a:r>
              <a:rPr lang="en-US" altLang="en-US" dirty="0" smtClean="0"/>
              <a:t>discarded. </a:t>
            </a:r>
          </a:p>
          <a:p>
            <a:pPr lvl="1"/>
            <a:r>
              <a:rPr lang="en-US" altLang="en-US" u="sng" dirty="0" smtClean="0"/>
              <a:t>Selective flooding</a:t>
            </a:r>
            <a:r>
              <a:rPr lang="en-US" altLang="en-US" dirty="0" smtClean="0"/>
              <a:t> – Exclude </a:t>
            </a:r>
            <a:r>
              <a:rPr lang="en-US" altLang="en-US" dirty="0"/>
              <a:t>unreasonable </a:t>
            </a:r>
            <a:r>
              <a:rPr lang="en-US" altLang="en-US" dirty="0" smtClean="0"/>
              <a:t>links</a:t>
            </a:r>
            <a:endParaRPr lang="en-US" altLang="en-US" dirty="0"/>
          </a:p>
        </p:txBody>
      </p:sp>
    </p:spTree>
    <p:extLst>
      <p:ext uri="{BB962C8B-B14F-4D97-AF65-F5344CB8AC3E}">
        <p14:creationId xmlns:p14="http://schemas.microsoft.com/office/powerpoint/2010/main" val="2497489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54793" y="0"/>
            <a:ext cx="4661209" cy="1143000"/>
          </a:xfrm>
        </p:spPr>
        <p:txBody>
          <a:bodyPr>
            <a:normAutofit/>
          </a:bodyPr>
          <a:lstStyle/>
          <a:p>
            <a:r>
              <a:rPr lang="en-US" altLang="en-US" dirty="0" smtClean="0"/>
              <a:t>Flooding Example</a:t>
            </a:r>
            <a:endParaRPr lang="en-US" dirty="0"/>
          </a:p>
        </p:txBody>
      </p:sp>
      <p:pic>
        <p:nvPicPr>
          <p:cNvPr id="3" name="Picture 2"/>
          <p:cNvPicPr>
            <a:picLocks noChangeAspect="1"/>
          </p:cNvPicPr>
          <p:nvPr/>
        </p:nvPicPr>
        <p:blipFill>
          <a:blip r:embed="rId3"/>
          <a:stretch>
            <a:fillRect/>
          </a:stretch>
        </p:blipFill>
        <p:spPr>
          <a:xfrm>
            <a:off x="1378040" y="989057"/>
            <a:ext cx="10813960" cy="5777671"/>
          </a:xfrm>
          <a:prstGeom prst="rect">
            <a:avLst/>
          </a:prstGeom>
        </p:spPr>
      </p:pic>
    </p:spTree>
    <p:extLst>
      <p:ext uri="{BB962C8B-B14F-4D97-AF65-F5344CB8AC3E}">
        <p14:creationId xmlns:p14="http://schemas.microsoft.com/office/powerpoint/2010/main" val="19486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Rectangle 4"/>
          <p:cNvSpPr>
            <a:spLocks noChangeArrowheads="1"/>
          </p:cNvSpPr>
          <p:nvPr/>
        </p:nvSpPr>
        <p:spPr bwMode="auto">
          <a:xfrm>
            <a:off x="15240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000" b="1" i="1">
                <a:solidFill>
                  <a:schemeClr val="hlink"/>
                </a:solidFill>
                <a:latin typeface="Helvetica" panose="020B0604020202020204" pitchFamily="34" charset="0"/>
              </a:defRPr>
            </a:lvl1pPr>
            <a:lvl2pPr algn="ctr">
              <a:defRPr sz="4000" b="1" i="1">
                <a:solidFill>
                  <a:schemeClr val="hlink"/>
                </a:solidFill>
                <a:latin typeface="Helvetica" panose="020B0604020202020204" pitchFamily="34" charset="0"/>
              </a:defRPr>
            </a:lvl2pPr>
            <a:lvl3pPr algn="ctr">
              <a:defRPr sz="4000" b="1" i="1">
                <a:solidFill>
                  <a:schemeClr val="hlink"/>
                </a:solidFill>
                <a:latin typeface="Helvetica" panose="020B0604020202020204" pitchFamily="34" charset="0"/>
              </a:defRPr>
            </a:lvl3pPr>
            <a:lvl4pPr algn="ctr">
              <a:defRPr sz="4000" b="1" i="1">
                <a:solidFill>
                  <a:schemeClr val="hlink"/>
                </a:solidFill>
                <a:latin typeface="Helvetica" panose="020B0604020202020204" pitchFamily="34" charset="0"/>
              </a:defRPr>
            </a:lvl4pPr>
            <a:lvl5pPr algn="ctr">
              <a:defRPr sz="4000" b="1" i="1">
                <a:solidFill>
                  <a:schemeClr val="hlink"/>
                </a:solidFill>
                <a:latin typeface="Helvetica" panose="020B0604020202020204" pitchFamily="34" charset="0"/>
              </a:defRPr>
            </a:lvl5pPr>
            <a:lvl6pPr marL="457200" algn="ctr" eaLnBrk="0" fontAlgn="base" hangingPunct="0">
              <a:spcBef>
                <a:spcPct val="0"/>
              </a:spcBef>
              <a:spcAft>
                <a:spcPct val="0"/>
              </a:spcAft>
              <a:defRPr sz="4000" b="1" i="1">
                <a:solidFill>
                  <a:schemeClr val="hlink"/>
                </a:solidFill>
                <a:latin typeface="Helvetica" panose="020B0604020202020204" pitchFamily="34" charset="0"/>
              </a:defRPr>
            </a:lvl6pPr>
            <a:lvl7pPr marL="914400" algn="ctr" eaLnBrk="0" fontAlgn="base" hangingPunct="0">
              <a:spcBef>
                <a:spcPct val="0"/>
              </a:spcBef>
              <a:spcAft>
                <a:spcPct val="0"/>
              </a:spcAft>
              <a:defRPr sz="4000" b="1" i="1">
                <a:solidFill>
                  <a:schemeClr val="hlink"/>
                </a:solidFill>
                <a:latin typeface="Helvetica" panose="020B0604020202020204" pitchFamily="34" charset="0"/>
              </a:defRPr>
            </a:lvl7pPr>
            <a:lvl8pPr marL="1371600" algn="ctr" eaLnBrk="0" fontAlgn="base" hangingPunct="0">
              <a:spcBef>
                <a:spcPct val="0"/>
              </a:spcBef>
              <a:spcAft>
                <a:spcPct val="0"/>
              </a:spcAft>
              <a:defRPr sz="4000" b="1" i="1">
                <a:solidFill>
                  <a:schemeClr val="hlink"/>
                </a:solidFill>
                <a:latin typeface="Helvetica" panose="020B0604020202020204" pitchFamily="34" charset="0"/>
              </a:defRPr>
            </a:lvl8pPr>
            <a:lvl9pPr marL="1828800" algn="ctr" eaLnBrk="0" fontAlgn="base" hangingPunct="0">
              <a:spcBef>
                <a:spcPct val="0"/>
              </a:spcBef>
              <a:spcAft>
                <a:spcPct val="0"/>
              </a:spcAft>
              <a:defRPr sz="4000" b="1" i="1">
                <a:solidFill>
                  <a:schemeClr val="hlink"/>
                </a:solidFill>
                <a:latin typeface="Helvetica" panose="020B0604020202020204" pitchFamily="34" charset="0"/>
              </a:defRPr>
            </a:lvl9pPr>
          </a:lstStyle>
          <a:p>
            <a:endParaRPr lang="en-US" altLang="en-US" dirty="0"/>
          </a:p>
        </p:txBody>
      </p:sp>
      <p:sp>
        <p:nvSpPr>
          <p:cNvPr id="595973" name="Rectangle 5"/>
          <p:cNvSpPr>
            <a:spLocks noChangeArrowheads="1"/>
          </p:cNvSpPr>
          <p:nvPr/>
        </p:nvSpPr>
        <p:spPr bwMode="auto">
          <a:xfrm>
            <a:off x="1620838" y="1119189"/>
            <a:ext cx="9144000" cy="555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100000"/>
              <a:buChar char="•"/>
              <a:defRPr sz="2800" i="1">
                <a:solidFill>
                  <a:schemeClr val="tx1"/>
                </a:solidFill>
                <a:latin typeface="Helvetica" panose="020B0604020202020204" pitchFamily="34" charset="0"/>
              </a:defRPr>
            </a:lvl1pPr>
            <a:lvl2pPr marL="742950" indent="-285750">
              <a:spcBef>
                <a:spcPct val="20000"/>
              </a:spcBef>
              <a:buClr>
                <a:schemeClr val="tx2"/>
              </a:buClr>
              <a:buSzPct val="100000"/>
              <a:buChar char="–"/>
              <a:defRPr sz="2600" i="1">
                <a:solidFill>
                  <a:schemeClr val="tx1"/>
                </a:solidFill>
                <a:latin typeface="Helvetica" panose="020B0604020202020204" pitchFamily="34" charset="0"/>
              </a:defRPr>
            </a:lvl2pPr>
            <a:lvl3pPr marL="1143000" indent="-228600">
              <a:spcBef>
                <a:spcPct val="20000"/>
              </a:spcBef>
              <a:buClr>
                <a:schemeClr val="tx2"/>
              </a:buClr>
              <a:buSzPct val="100000"/>
              <a:buChar char="•"/>
              <a:defRPr sz="2400" i="1">
                <a:solidFill>
                  <a:schemeClr val="tx1"/>
                </a:solidFill>
                <a:latin typeface="Helvetica" panose="020B0604020202020204" pitchFamily="34" charset="0"/>
              </a:defRPr>
            </a:lvl3pPr>
            <a:lvl4pPr marL="1600200" indent="-228600">
              <a:spcBef>
                <a:spcPct val="20000"/>
              </a:spcBef>
              <a:buClr>
                <a:schemeClr val="tx2"/>
              </a:buClr>
              <a:buSzPct val="100000"/>
              <a:buChar char="–"/>
              <a:defRPr sz="2000" i="1">
                <a:solidFill>
                  <a:schemeClr val="tx1"/>
                </a:solidFill>
                <a:latin typeface="Helvetica" panose="020B0604020202020204" pitchFamily="34" charset="0"/>
              </a:defRPr>
            </a:lvl4pPr>
            <a:lvl5pPr marL="2057400" indent="-228600">
              <a:spcBef>
                <a:spcPct val="20000"/>
              </a:spcBef>
              <a:buClr>
                <a:schemeClr val="tx2"/>
              </a:buClr>
              <a:buSzPct val="100000"/>
              <a:buChar char="•"/>
              <a:defRPr sz="2000" i="1">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2"/>
              </a:buClr>
              <a:buSzPct val="100000"/>
              <a:buChar char="•"/>
              <a:defRPr sz="2000" i="1">
                <a:solidFill>
                  <a:schemeClr val="tx1"/>
                </a:solidFill>
                <a:latin typeface="Helvetica" panose="020B0604020202020204" pitchFamily="34" charset="0"/>
              </a:defRPr>
            </a:lvl9pPr>
          </a:lstStyle>
          <a:p>
            <a:pPr>
              <a:buFont typeface="Wingdings" panose="05000000000000000000" pitchFamily="2" charset="2"/>
              <a:buChar char="Ø"/>
            </a:pPr>
            <a:r>
              <a:rPr lang="en-US" altLang="en-US" sz="3200" u="sng" dirty="0" smtClean="0"/>
              <a:t>Static Algorithms </a:t>
            </a:r>
            <a:r>
              <a:rPr lang="en-US" altLang="en-US" sz="3200" u="sng" dirty="0"/>
              <a:t> (Non-Adaptive)</a:t>
            </a:r>
          </a:p>
          <a:p>
            <a:pPr>
              <a:buFont typeface="Monotype Sorts" pitchFamily="2" charset="2"/>
              <a:buAutoNum type="arabicPeriod"/>
            </a:pPr>
            <a:r>
              <a:rPr lang="en-US" altLang="en-US" sz="3200" dirty="0" smtClean="0"/>
              <a:t>Shortest-path </a:t>
            </a:r>
            <a:r>
              <a:rPr lang="en-US" altLang="en-US" sz="3200" dirty="0"/>
              <a:t>routing.</a:t>
            </a:r>
          </a:p>
          <a:p>
            <a:pPr>
              <a:buFont typeface="Monotype Sorts" pitchFamily="2" charset="2"/>
              <a:buAutoNum type="arabicPeriod"/>
            </a:pPr>
            <a:r>
              <a:rPr lang="en-US" altLang="en-US" sz="3200" dirty="0" smtClean="0"/>
              <a:t>Flooding.</a:t>
            </a:r>
          </a:p>
          <a:p>
            <a:pPr>
              <a:buFont typeface="Monotype Sorts" pitchFamily="2" charset="2"/>
              <a:buAutoNum type="arabicPeriod"/>
            </a:pPr>
            <a:endParaRPr lang="en-US" altLang="en-US" sz="3200" dirty="0"/>
          </a:p>
          <a:p>
            <a:pPr>
              <a:buFont typeface="Monotype Sorts" pitchFamily="2" charset="2"/>
              <a:buAutoNum type="arabicPeriod"/>
            </a:pPr>
            <a:endParaRPr lang="en-US" altLang="en-US" sz="3200" dirty="0" smtClean="0"/>
          </a:p>
          <a:p>
            <a:pPr>
              <a:buFont typeface="Wingdings" panose="05000000000000000000" pitchFamily="2" charset="2"/>
              <a:buChar char="Ø"/>
            </a:pPr>
            <a:r>
              <a:rPr lang="en-US" altLang="en-US" sz="3200" u="sng" dirty="0" smtClean="0"/>
              <a:t>Dynamic </a:t>
            </a:r>
            <a:r>
              <a:rPr lang="en-US" altLang="en-US" sz="3200" u="sng" dirty="0"/>
              <a:t>Routing (Adaptive Routing)</a:t>
            </a:r>
          </a:p>
          <a:p>
            <a:pPr marL="514350" indent="-514350">
              <a:buFont typeface="+mj-lt"/>
              <a:buAutoNum type="arabicPeriod"/>
            </a:pPr>
            <a:r>
              <a:rPr lang="en-US" altLang="en-US" sz="3200" dirty="0"/>
              <a:t>Distance vector routing.</a:t>
            </a:r>
          </a:p>
          <a:p>
            <a:pPr marL="514350" indent="-514350">
              <a:buFont typeface="+mj-lt"/>
              <a:buAutoNum type="arabicPeriod"/>
            </a:pPr>
            <a:r>
              <a:rPr lang="en-US" altLang="en-US" sz="3200" dirty="0"/>
              <a:t>Link state routing.</a:t>
            </a:r>
          </a:p>
          <a:p>
            <a:pPr marL="0" indent="0" algn="ctr">
              <a:buNone/>
            </a:pPr>
            <a:endParaRPr lang="en-US" altLang="en-US" sz="3200" dirty="0"/>
          </a:p>
        </p:txBody>
      </p:sp>
    </p:spTree>
    <p:extLst>
      <p:ext uri="{BB962C8B-B14F-4D97-AF65-F5344CB8AC3E}">
        <p14:creationId xmlns:p14="http://schemas.microsoft.com/office/powerpoint/2010/main" val="182374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85" name="Line 9"/>
          <p:cNvSpPr>
            <a:spLocks noChangeShapeType="1"/>
          </p:cNvSpPr>
          <p:nvPr/>
        </p:nvSpPr>
        <p:spPr bwMode="auto">
          <a:xfrm>
            <a:off x="1981200" y="1816999"/>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7786" name="Line 10"/>
          <p:cNvSpPr>
            <a:spLocks noChangeShapeType="1"/>
          </p:cNvSpPr>
          <p:nvPr/>
        </p:nvSpPr>
        <p:spPr bwMode="auto">
          <a:xfrm>
            <a:off x="1982788" y="4116952"/>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7787" name="Rectangle 11"/>
          <p:cNvSpPr>
            <a:spLocks noChangeArrowheads="1"/>
          </p:cNvSpPr>
          <p:nvPr/>
        </p:nvSpPr>
        <p:spPr bwMode="auto">
          <a:xfrm>
            <a:off x="2019300" y="1909075"/>
            <a:ext cx="8077200" cy="2185214"/>
          </a:xfrm>
          <a:prstGeom prst="rect">
            <a:avLst/>
          </a:prstGeom>
          <a:noFill/>
          <a:ln>
            <a:noFill/>
          </a:ln>
          <a:effectLst/>
        </p:spPr>
        <p:txBody>
          <a:bodyPr>
            <a:spAutoFit/>
          </a:bodyPr>
          <a:lstStyle/>
          <a:p>
            <a:r>
              <a:rPr lang="en-US" altLang="en-US" sz="3400" dirty="0"/>
              <a:t>In distance vector routing, each node shares its routing table with </a:t>
            </a:r>
            <a:r>
              <a:rPr lang="en-US" altLang="en-US" sz="3400" dirty="0" smtClean="0"/>
              <a:t>its immediate </a:t>
            </a:r>
            <a:r>
              <a:rPr lang="en-US" altLang="en-US" sz="3400" dirty="0"/>
              <a:t>neighbors periodically and when there is a change.</a:t>
            </a:r>
          </a:p>
        </p:txBody>
      </p:sp>
      <p:sp>
        <p:nvSpPr>
          <p:cNvPr id="16" name="Rectangle 2"/>
          <p:cNvSpPr txBox="1">
            <a:spLocks noChangeArrowheads="1"/>
          </p:cNvSpPr>
          <p:nvPr/>
        </p:nvSpPr>
        <p:spPr>
          <a:xfrm>
            <a:off x="3214620" y="441689"/>
            <a:ext cx="5686560" cy="1143000"/>
          </a:xfrm>
          <a:prstGeom prst="rect">
            <a:avLst/>
          </a:prstGeom>
        </p:spPr>
        <p:txBody>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dirty="0" smtClean="0"/>
              <a:t>Distance Vector Routing</a:t>
            </a:r>
            <a:endParaRPr lang="en-US" altLang="en-US" dirty="0"/>
          </a:p>
        </p:txBody>
      </p:sp>
    </p:spTree>
    <p:extLst>
      <p:ext uri="{BB962C8B-B14F-4D97-AF65-F5344CB8AC3E}">
        <p14:creationId xmlns:p14="http://schemas.microsoft.com/office/powerpoint/2010/main" val="420421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899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8996" name="Text Box 4"/>
          <p:cNvSpPr txBox="1">
            <a:spLocks noChangeArrowheads="1"/>
          </p:cNvSpPr>
          <p:nvPr/>
        </p:nvSpPr>
        <p:spPr bwMode="auto">
          <a:xfrm>
            <a:off x="1828800" y="381000"/>
            <a:ext cx="508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22.14  </a:t>
            </a:r>
            <a:r>
              <a:rPr lang="en-US" altLang="en-US" sz="2000" i="1">
                <a:latin typeface="Times New Roman" panose="02020603050405020304" pitchFamily="18" charset="0"/>
              </a:rPr>
              <a:t>Distance vector routing tables</a:t>
            </a:r>
          </a:p>
        </p:txBody>
      </p:sp>
      <p:sp>
        <p:nvSpPr>
          <p:cNvPr id="110899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089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1447801"/>
            <a:ext cx="8145462"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526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104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1044" name="Text Box 4"/>
          <p:cNvSpPr txBox="1">
            <a:spLocks noChangeArrowheads="1"/>
          </p:cNvSpPr>
          <p:nvPr/>
        </p:nvSpPr>
        <p:spPr bwMode="auto">
          <a:xfrm>
            <a:off x="1828800" y="381000"/>
            <a:ext cx="698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22.15  </a:t>
            </a:r>
            <a:r>
              <a:rPr lang="en-US" altLang="en-US" sz="2000" i="1">
                <a:latin typeface="Times New Roman" panose="02020603050405020304" pitchFamily="18" charset="0"/>
              </a:rPr>
              <a:t>Initialization of tables in distance vector routing</a:t>
            </a:r>
          </a:p>
        </p:txBody>
      </p:sp>
      <p:sp>
        <p:nvSpPr>
          <p:cNvPr id="11110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110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1463676"/>
            <a:ext cx="8145462"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504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309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3092" name="Text Box 4"/>
          <p:cNvSpPr txBox="1">
            <a:spLocks noChangeArrowheads="1"/>
          </p:cNvSpPr>
          <p:nvPr/>
        </p:nvSpPr>
        <p:spPr bwMode="auto">
          <a:xfrm>
            <a:off x="1828800" y="381000"/>
            <a:ext cx="5665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22.16  </a:t>
            </a:r>
            <a:r>
              <a:rPr lang="en-US" altLang="en-US" sz="2000" i="1">
                <a:latin typeface="Times New Roman" panose="02020603050405020304" pitchFamily="18" charset="0"/>
              </a:rPr>
              <a:t>Updating in distance vector routing</a:t>
            </a:r>
          </a:p>
        </p:txBody>
      </p:sp>
      <p:sp>
        <p:nvSpPr>
          <p:cNvPr id="111309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13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928814"/>
            <a:ext cx="6207125" cy="36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278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685" y="-120201"/>
            <a:ext cx="9997440" cy="1143000"/>
          </a:xfrm>
        </p:spPr>
        <p:txBody>
          <a:bodyPr>
            <a:normAutofit/>
          </a:bodyPr>
          <a:lstStyle/>
          <a:p>
            <a:r>
              <a:rPr lang="en-US" sz="4000" u="sng" dirty="0" smtClean="0"/>
              <a:t>Contents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79879822"/>
              </p:ext>
            </p:extLst>
          </p:nvPr>
        </p:nvGraphicFramePr>
        <p:xfrm>
          <a:off x="1643685" y="894009"/>
          <a:ext cx="9509760" cy="5862491"/>
        </p:xfrm>
        <a:graphic>
          <a:graphicData uri="http://schemas.openxmlformats.org/drawingml/2006/table">
            <a:tbl>
              <a:tblPr firstRow="1" bandRow="1">
                <a:tableStyleId>{5940675A-B579-460E-94D1-54222C63F5DA}</a:tableStyleId>
              </a:tblPr>
              <a:tblGrid>
                <a:gridCol w="457200"/>
                <a:gridCol w="5943600"/>
                <a:gridCol w="3108960"/>
              </a:tblGrid>
              <a:tr h="577159">
                <a:tc>
                  <a:txBody>
                    <a:bodyPr/>
                    <a:lstStyle/>
                    <a:p>
                      <a:pPr marL="82296" indent="0" algn="l">
                        <a:buFont typeface="+mj-lt"/>
                        <a:buNone/>
                      </a:pPr>
                      <a:r>
                        <a:rPr lang="en-US" sz="2000" dirty="0" smtClean="0"/>
                        <a:t>1.</a:t>
                      </a:r>
                    </a:p>
                  </a:txBody>
                  <a:tcPr anchor="ctr"/>
                </a:tc>
                <a:tc>
                  <a:txBody>
                    <a:bodyPr/>
                    <a:lstStyle/>
                    <a:p>
                      <a:pPr marL="82296" indent="0" algn="l">
                        <a:buFont typeface="+mj-lt"/>
                        <a:buNone/>
                      </a:pPr>
                      <a:r>
                        <a:rPr lang="en-US" sz="2000" dirty="0" smtClean="0"/>
                        <a:t>Network</a:t>
                      </a:r>
                      <a:r>
                        <a:rPr lang="en-US" sz="2000" baseline="0" dirty="0" smtClean="0"/>
                        <a:t> Layer </a:t>
                      </a:r>
                      <a:r>
                        <a:rPr lang="en-US" sz="2000" dirty="0" smtClean="0"/>
                        <a:t>Design Issues</a:t>
                      </a:r>
                    </a:p>
                  </a:txBody>
                  <a:tcPr anchor="ctr"/>
                </a:tc>
                <a:tc>
                  <a:txBody>
                    <a:bodyPr/>
                    <a:lstStyle/>
                    <a:p>
                      <a:pPr algn="l"/>
                      <a:r>
                        <a:rPr lang="en-US" sz="2000" dirty="0" smtClean="0"/>
                        <a:t>[From</a:t>
                      </a:r>
                      <a:r>
                        <a:rPr lang="en-US" sz="2000" baseline="0" dirty="0" smtClean="0"/>
                        <a:t> Attached PDF]</a:t>
                      </a:r>
                      <a:endParaRPr lang="en-US" sz="2000" dirty="0"/>
                    </a:p>
                  </a:txBody>
                  <a:tcPr anchor="ctr"/>
                </a:tc>
              </a:tr>
              <a:tr h="2275656">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2.</a:t>
                      </a:r>
                      <a:endParaRPr lang="en-US" sz="20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u="sng" dirty="0" smtClean="0"/>
                        <a:t>Routing Algorithms: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Shortest Path Routing,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Flooding,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Distance Vector Routing,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Link State Routing,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Broadcast, </a:t>
                      </a:r>
                    </a:p>
                    <a:p>
                      <a:pPr marL="82296" marR="0" lvl="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Multicast routing</a:t>
                      </a:r>
                      <a:endParaRPr lang="en-US" sz="2000" dirty="0"/>
                    </a:p>
                  </a:txBody>
                  <a:tcPr anchor="ctr"/>
                </a:tc>
                <a:tc>
                  <a:txBody>
                    <a:bodyPr/>
                    <a:lstStyle/>
                    <a:p>
                      <a:pPr marL="82296"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[From Attached PDF as well as Forouzan Ch-22]</a:t>
                      </a:r>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3.</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Congestion Control Algorithms</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From Attached PDF as well as Forouzan Ch-24]</a:t>
                      </a:r>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4.</a:t>
                      </a:r>
                      <a:endParaRPr lang="en-US" sz="2000" dirty="0"/>
                    </a:p>
                  </a:txBody>
                  <a:tcPr anchor="ctr"/>
                </a:tc>
                <a:tc>
                  <a:txBody>
                    <a:bodyPr/>
                    <a:lstStyle/>
                    <a:p>
                      <a:pPr marL="82296" indent="0" algn="l">
                        <a:buFont typeface="+mj-lt"/>
                        <a:buNone/>
                      </a:pPr>
                      <a:r>
                        <a:rPr lang="en-US" sz="2000" dirty="0" smtClean="0"/>
                        <a:t>Quality of Service</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[Forouzan</a:t>
                      </a:r>
                      <a:r>
                        <a:rPr lang="en-US" sz="2000" baseline="0" dirty="0" smtClean="0"/>
                        <a:t> Ch-24]</a:t>
                      </a:r>
                      <a:endParaRPr lang="en-US" sz="2000" dirty="0" smtClean="0"/>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5.</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Example protocols: OSPF, BGP</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[Forouzan</a:t>
                      </a:r>
                      <a:r>
                        <a:rPr lang="en-US" sz="2000" baseline="0" dirty="0" smtClean="0"/>
                        <a:t> Ch-22]</a:t>
                      </a:r>
                      <a:endParaRPr lang="en-US" sz="2000" dirty="0" smtClean="0"/>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6.</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Internet multicasting IPv4 and IPv6</a:t>
                      </a:r>
                      <a:endParaRPr 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[Forouzan Ch-20]</a:t>
                      </a:r>
                      <a:endParaRPr lang="en-US" sz="2000" dirty="0" smtClean="0"/>
                    </a:p>
                  </a:txBody>
                  <a:tcPr anchor="ctr"/>
                </a:tc>
              </a:tr>
              <a:tr h="57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7.</a:t>
                      </a:r>
                      <a:endParaRPr lang="en-US" sz="2000" dirty="0"/>
                    </a:p>
                  </a:txBody>
                  <a:tcPr anchor="ctr"/>
                </a:tc>
                <a:tc>
                  <a:txBody>
                    <a:bodyPr/>
                    <a:lstStyle/>
                    <a:p>
                      <a:r>
                        <a:rPr lang="en-US" dirty="0" smtClean="0"/>
                        <a:t>IPv4</a:t>
                      </a:r>
                      <a:r>
                        <a:rPr lang="en-US" baseline="0" dirty="0" smtClean="0"/>
                        <a:t> Addresses &amp; NAT</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[Forouzan Ch-19]</a:t>
                      </a:r>
                      <a:endParaRPr lang="en-US" sz="2000" dirty="0" smtClean="0"/>
                    </a:p>
                  </a:txBody>
                  <a:tcPr anchor="ctr"/>
                </a:tc>
              </a:tr>
            </a:tbl>
          </a:graphicData>
        </a:graphic>
      </p:graphicFrame>
    </p:spTree>
    <p:extLst>
      <p:ext uri="{BB962C8B-B14F-4D97-AF65-F5344CB8AC3E}">
        <p14:creationId xmlns:p14="http://schemas.microsoft.com/office/powerpoint/2010/main" val="1723243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027286" y="174626"/>
            <a:ext cx="4808628" cy="1143000"/>
          </a:xfrm>
        </p:spPr>
        <p:txBody>
          <a:bodyPr/>
          <a:lstStyle/>
          <a:p>
            <a:r>
              <a:rPr lang="en-US" altLang="en-US" dirty="0"/>
              <a:t>Link State Routing</a:t>
            </a:r>
          </a:p>
        </p:txBody>
      </p:sp>
      <p:sp>
        <p:nvSpPr>
          <p:cNvPr id="19459" name="Rectangle 3"/>
          <p:cNvSpPr>
            <a:spLocks noGrp="1" noChangeArrowheads="1"/>
          </p:cNvSpPr>
          <p:nvPr>
            <p:ph type="body" idx="1"/>
          </p:nvPr>
        </p:nvSpPr>
        <p:spPr>
          <a:xfrm>
            <a:off x="2105048" y="1317626"/>
            <a:ext cx="9331392" cy="3641053"/>
          </a:xfrm>
        </p:spPr>
        <p:txBody>
          <a:bodyPr>
            <a:noAutofit/>
          </a:bodyPr>
          <a:lstStyle/>
          <a:p>
            <a:pPr>
              <a:buFontTx/>
              <a:buNone/>
            </a:pPr>
            <a:r>
              <a:rPr lang="en-US" altLang="en-US" dirty="0"/>
              <a:t>Each router must do the following:</a:t>
            </a:r>
          </a:p>
          <a:p>
            <a:pPr>
              <a:buFontTx/>
              <a:buAutoNum type="arabicPeriod"/>
            </a:pPr>
            <a:r>
              <a:rPr lang="en-US" altLang="en-US" dirty="0"/>
              <a:t>Discover its neighbors, learn their network address.</a:t>
            </a:r>
          </a:p>
          <a:p>
            <a:pPr>
              <a:buFontTx/>
              <a:buAutoNum type="arabicPeriod"/>
            </a:pPr>
            <a:r>
              <a:rPr lang="en-US" altLang="en-US" dirty="0"/>
              <a:t>Measure the delay or cost to each of its neighbors.</a:t>
            </a:r>
          </a:p>
          <a:p>
            <a:pPr>
              <a:buFontTx/>
              <a:buAutoNum type="arabicPeriod"/>
            </a:pPr>
            <a:r>
              <a:rPr lang="en-US" altLang="en-US" dirty="0"/>
              <a:t>Construct a packet telling all it has just learned.</a:t>
            </a:r>
          </a:p>
          <a:p>
            <a:pPr>
              <a:buFontTx/>
              <a:buAutoNum type="arabicPeriod"/>
            </a:pPr>
            <a:r>
              <a:rPr lang="en-US" altLang="en-US" dirty="0"/>
              <a:t>Send this packet to all other routers.</a:t>
            </a:r>
          </a:p>
          <a:p>
            <a:pPr>
              <a:buFontTx/>
              <a:buAutoNum type="arabicPeriod"/>
            </a:pPr>
            <a:r>
              <a:rPr lang="en-US" altLang="en-US" dirty="0"/>
              <a:t>Compute the shortest path to every other router.</a:t>
            </a:r>
          </a:p>
        </p:txBody>
      </p:sp>
    </p:spTree>
    <p:extLst>
      <p:ext uri="{BB962C8B-B14F-4D97-AF65-F5344CB8AC3E}">
        <p14:creationId xmlns:p14="http://schemas.microsoft.com/office/powerpoint/2010/main" val="1583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18749" y="184486"/>
            <a:ext cx="7010623" cy="1143000"/>
          </a:xfrm>
        </p:spPr>
        <p:txBody>
          <a:bodyPr/>
          <a:lstStyle/>
          <a:p>
            <a:r>
              <a:rPr lang="en-US" altLang="en-US" dirty="0"/>
              <a:t>Learning about the Neighbors</a:t>
            </a:r>
          </a:p>
        </p:txBody>
      </p:sp>
      <p:sp>
        <p:nvSpPr>
          <p:cNvPr id="20483" name="Rectangle 3"/>
          <p:cNvSpPr>
            <a:spLocks noGrp="1" noChangeArrowheads="1"/>
          </p:cNvSpPr>
          <p:nvPr>
            <p:ph type="body" idx="1"/>
          </p:nvPr>
        </p:nvSpPr>
        <p:spPr>
          <a:xfrm>
            <a:off x="2378076" y="5741988"/>
            <a:ext cx="9006848" cy="838200"/>
          </a:xfrm>
        </p:spPr>
        <p:txBody>
          <a:bodyPr>
            <a:normAutofit fontScale="92500" lnSpcReduction="20000"/>
          </a:bodyPr>
          <a:lstStyle/>
          <a:p>
            <a:pPr marL="596646" indent="-514350">
              <a:lnSpc>
                <a:spcPct val="90000"/>
              </a:lnSpc>
              <a:buFontTx/>
              <a:buAutoNum type="alphaLcParenBoth"/>
            </a:pPr>
            <a:r>
              <a:rPr lang="en-US" altLang="en-US" dirty="0" smtClean="0"/>
              <a:t>Nine </a:t>
            </a:r>
            <a:r>
              <a:rPr lang="en-US" altLang="en-US" dirty="0"/>
              <a:t>routers and a LAN. </a:t>
            </a:r>
            <a:endParaRPr lang="en-US" altLang="en-US" dirty="0" smtClean="0"/>
          </a:p>
          <a:p>
            <a:pPr marL="596646" indent="-514350">
              <a:lnSpc>
                <a:spcPct val="90000"/>
              </a:lnSpc>
              <a:buFontTx/>
              <a:buAutoNum type="alphaLcParenBoth"/>
            </a:pPr>
            <a:r>
              <a:rPr lang="en-US" altLang="en-US" dirty="0" smtClean="0"/>
              <a:t>A </a:t>
            </a:r>
            <a:r>
              <a:rPr lang="en-US" altLang="en-US" dirty="0"/>
              <a:t>graph model of (a).</a:t>
            </a:r>
          </a:p>
        </p:txBody>
      </p:sp>
      <p:pic>
        <p:nvPicPr>
          <p:cNvPr id="20485" name="Picture 5"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144" y="1327486"/>
            <a:ext cx="9419835" cy="377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40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155067" y="115196"/>
            <a:ext cx="4873023" cy="1143000"/>
          </a:xfrm>
        </p:spPr>
        <p:txBody>
          <a:bodyPr/>
          <a:lstStyle/>
          <a:p>
            <a:r>
              <a:rPr lang="en-US" altLang="en-US" dirty="0"/>
              <a:t>Measuring Line Cost</a:t>
            </a:r>
          </a:p>
        </p:txBody>
      </p:sp>
      <p:sp>
        <p:nvSpPr>
          <p:cNvPr id="21507" name="Rectangle 3"/>
          <p:cNvSpPr>
            <a:spLocks noGrp="1" noChangeArrowheads="1"/>
          </p:cNvSpPr>
          <p:nvPr>
            <p:ph type="body" idx="1"/>
          </p:nvPr>
        </p:nvSpPr>
        <p:spPr>
          <a:xfrm>
            <a:off x="1759597" y="1258196"/>
            <a:ext cx="9997440" cy="1278942"/>
          </a:xfrm>
        </p:spPr>
        <p:txBody>
          <a:bodyPr/>
          <a:lstStyle/>
          <a:p>
            <a:pPr>
              <a:buFontTx/>
              <a:buNone/>
            </a:pPr>
            <a:r>
              <a:rPr lang="en-US" altLang="en-US" dirty="0" smtClean="0"/>
              <a:t>	A </a:t>
            </a:r>
            <a:r>
              <a:rPr lang="en-US" altLang="en-US" dirty="0"/>
              <a:t>subnet in which the East and West parts are </a:t>
            </a:r>
            <a:r>
              <a:rPr lang="en-US" altLang="en-US" dirty="0" smtClean="0"/>
              <a:t>connected by </a:t>
            </a:r>
            <a:r>
              <a:rPr lang="en-US" altLang="en-US" dirty="0"/>
              <a:t>two lines.</a:t>
            </a:r>
          </a:p>
        </p:txBody>
      </p:sp>
      <p:pic>
        <p:nvPicPr>
          <p:cNvPr id="21509" name="Picture 5"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235" y="3053927"/>
            <a:ext cx="6405562" cy="348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6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665671" y="274638"/>
            <a:ext cx="6516555" cy="1143000"/>
          </a:xfrm>
        </p:spPr>
        <p:txBody>
          <a:bodyPr>
            <a:normAutofit/>
          </a:bodyPr>
          <a:lstStyle/>
          <a:p>
            <a:r>
              <a:rPr lang="en-US" altLang="en-US" dirty="0"/>
              <a:t>Building Link State Packets</a:t>
            </a:r>
          </a:p>
        </p:txBody>
      </p:sp>
      <p:sp>
        <p:nvSpPr>
          <p:cNvPr id="22531" name="Rectangle 3"/>
          <p:cNvSpPr>
            <a:spLocks noGrp="1" noChangeArrowheads="1"/>
          </p:cNvSpPr>
          <p:nvPr>
            <p:ph type="body" idx="1"/>
          </p:nvPr>
        </p:nvSpPr>
        <p:spPr>
          <a:xfrm>
            <a:off x="2421809" y="5731033"/>
            <a:ext cx="9004277" cy="838200"/>
          </a:xfrm>
        </p:spPr>
        <p:txBody>
          <a:bodyPr>
            <a:normAutofit fontScale="92500"/>
          </a:bodyPr>
          <a:lstStyle/>
          <a:p>
            <a:pPr>
              <a:lnSpc>
                <a:spcPct val="90000"/>
              </a:lnSpc>
              <a:buFontTx/>
              <a:buNone/>
            </a:pPr>
            <a:r>
              <a:rPr lang="en-US" altLang="en-US" dirty="0"/>
              <a:t>(a) A subnet.  (b) The link state packets for this subnet.</a:t>
            </a:r>
          </a:p>
        </p:txBody>
      </p:sp>
      <p:pic>
        <p:nvPicPr>
          <p:cNvPr id="22533" name="Picture 5" descr="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008" y="1888723"/>
            <a:ext cx="9757372" cy="283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5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t>Broadcast Routing</a:t>
            </a:r>
            <a:endParaRPr lang="en-US" altLang="en-US" dirty="0"/>
          </a:p>
        </p:txBody>
      </p:sp>
      <p:sp>
        <p:nvSpPr>
          <p:cNvPr id="3" name="Content Placeholder 2"/>
          <p:cNvSpPr>
            <a:spLocks noGrp="1"/>
          </p:cNvSpPr>
          <p:nvPr>
            <p:ph idx="1"/>
          </p:nvPr>
        </p:nvSpPr>
        <p:spPr/>
        <p:txBody>
          <a:bodyPr>
            <a:normAutofit lnSpcReduction="10000"/>
          </a:bodyPr>
          <a:lstStyle/>
          <a:p>
            <a:pPr marL="82296" indent="0">
              <a:buNone/>
            </a:pPr>
            <a:r>
              <a:rPr lang="en-US" dirty="0" smtClean="0"/>
              <a:t>It is the process of “Sending a packet to all destinations simultaneously”. Various methods are:</a:t>
            </a:r>
          </a:p>
          <a:p>
            <a:pPr>
              <a:buFont typeface="Wingdings" panose="05000000000000000000" pitchFamily="2" charset="2"/>
              <a:buChar char="Ø"/>
            </a:pPr>
            <a:r>
              <a:rPr lang="en-US" dirty="0" smtClean="0"/>
              <a:t>Send packet to each destination</a:t>
            </a:r>
          </a:p>
          <a:p>
            <a:pPr>
              <a:buFont typeface="Wingdings" panose="05000000000000000000" pitchFamily="2" charset="2"/>
              <a:buChar char="Ø"/>
            </a:pPr>
            <a:r>
              <a:rPr lang="en-US" dirty="0" smtClean="0"/>
              <a:t>Flooding – point-to-point routing algorithm</a:t>
            </a:r>
          </a:p>
          <a:p>
            <a:pPr>
              <a:buFont typeface="Wingdings" panose="05000000000000000000" pitchFamily="2" charset="2"/>
              <a:buChar char="Ø"/>
            </a:pPr>
            <a:r>
              <a:rPr lang="en-US" dirty="0" smtClean="0"/>
              <a:t>Multidestination routing – new packet for each output line to be used. (Each output line will contain the destination address that are to use that line)</a:t>
            </a:r>
          </a:p>
          <a:p>
            <a:pPr>
              <a:buFont typeface="Wingdings" panose="05000000000000000000" pitchFamily="2" charset="2"/>
              <a:buChar char="Ø"/>
            </a:pPr>
            <a:r>
              <a:rPr lang="en-US" dirty="0" smtClean="0"/>
              <a:t>Spanning tree</a:t>
            </a:r>
          </a:p>
          <a:p>
            <a:pPr>
              <a:buFont typeface="Wingdings" panose="05000000000000000000" pitchFamily="2" charset="2"/>
              <a:buChar char="Ø"/>
            </a:pPr>
            <a:r>
              <a:rPr lang="en-US" dirty="0" smtClean="0"/>
              <a:t>Reverse path forwarding</a:t>
            </a:r>
          </a:p>
          <a:p>
            <a:endParaRPr lang="en-US" dirty="0"/>
          </a:p>
        </p:txBody>
      </p:sp>
    </p:spTree>
    <p:extLst>
      <p:ext uri="{BB962C8B-B14F-4D97-AF65-F5344CB8AC3E}">
        <p14:creationId xmlns:p14="http://schemas.microsoft.com/office/powerpoint/2010/main" val="428451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627034" y="171607"/>
            <a:ext cx="4370746" cy="1143000"/>
          </a:xfrm>
        </p:spPr>
        <p:txBody>
          <a:bodyPr/>
          <a:lstStyle/>
          <a:p>
            <a:r>
              <a:rPr lang="en-US" altLang="en-US" dirty="0"/>
              <a:t>Broadcast Routing</a:t>
            </a:r>
          </a:p>
        </p:txBody>
      </p:sp>
      <p:pic>
        <p:nvPicPr>
          <p:cNvPr id="25605" name="Picture 5" descr="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133" y="2718404"/>
            <a:ext cx="10162662" cy="3512244"/>
          </a:xfrm>
          <a:prstGeom prst="rect">
            <a:avLst/>
          </a:prstGeom>
          <a:noFill/>
          <a:extLst>
            <a:ext uri="{909E8E84-426E-40DD-AFC4-6F175D3DCCD1}">
              <a14:hiddenFill xmlns:a14="http://schemas.microsoft.com/office/drawing/2010/main">
                <a:solidFill>
                  <a:srgbClr val="FFFFFF"/>
                </a:solidFill>
              </a14:hiddenFill>
            </a:ext>
          </a:extLst>
        </p:spPr>
      </p:pic>
      <p:sp>
        <p:nvSpPr>
          <p:cNvPr id="25607" name="Text Box 7"/>
          <p:cNvSpPr txBox="1">
            <a:spLocks noChangeArrowheads="1"/>
          </p:cNvSpPr>
          <p:nvPr/>
        </p:nvSpPr>
        <p:spPr bwMode="auto">
          <a:xfrm>
            <a:off x="2128179" y="1417638"/>
            <a:ext cx="99276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400" i="1" u="sng" dirty="0" smtClean="0">
                <a:latin typeface="Times New Roman" panose="02020603050405020304" pitchFamily="18" charset="0"/>
              </a:rPr>
              <a:t>Reverse path forwarding</a:t>
            </a:r>
          </a:p>
          <a:p>
            <a:pPr algn="l">
              <a:spcBef>
                <a:spcPct val="50000"/>
              </a:spcBef>
            </a:pPr>
            <a:r>
              <a:rPr lang="en-US" altLang="en-US" sz="2400" dirty="0" smtClean="0">
                <a:solidFill>
                  <a:schemeClr val="accent2"/>
                </a:solidFill>
                <a:latin typeface="Times New Roman" panose="02020603050405020304" pitchFamily="18" charset="0"/>
              </a:rPr>
              <a:t>(</a:t>
            </a:r>
            <a:r>
              <a:rPr lang="en-US" altLang="en-US" sz="2400" dirty="0">
                <a:solidFill>
                  <a:schemeClr val="accent2"/>
                </a:solidFill>
                <a:latin typeface="Times New Roman" panose="02020603050405020304" pitchFamily="18" charset="0"/>
              </a:rPr>
              <a:t>a)</a:t>
            </a:r>
            <a:r>
              <a:rPr lang="en-US" altLang="en-US" sz="2400" dirty="0">
                <a:latin typeface="Times New Roman" panose="02020603050405020304" pitchFamily="18" charset="0"/>
              </a:rPr>
              <a:t> A subnet.  </a:t>
            </a:r>
            <a:r>
              <a:rPr lang="en-US" altLang="en-US" sz="2400" dirty="0">
                <a:solidFill>
                  <a:schemeClr val="accent2"/>
                </a:solidFill>
                <a:latin typeface="Times New Roman" panose="02020603050405020304" pitchFamily="18" charset="0"/>
              </a:rPr>
              <a:t>(b)</a:t>
            </a:r>
            <a:r>
              <a:rPr lang="en-US" altLang="en-US" sz="2400" dirty="0">
                <a:latin typeface="Times New Roman" panose="02020603050405020304" pitchFamily="18" charset="0"/>
              </a:rPr>
              <a:t> a Sink tree.  </a:t>
            </a:r>
            <a:r>
              <a:rPr lang="en-US" altLang="en-US" sz="2400" dirty="0">
                <a:solidFill>
                  <a:schemeClr val="accent2"/>
                </a:solidFill>
                <a:latin typeface="Times New Roman" panose="02020603050405020304" pitchFamily="18" charset="0"/>
              </a:rPr>
              <a:t>(c)</a:t>
            </a:r>
            <a:r>
              <a:rPr lang="en-US" altLang="en-US" sz="2400" dirty="0">
                <a:latin typeface="Times New Roman" panose="02020603050405020304" pitchFamily="18" charset="0"/>
              </a:rPr>
              <a:t> The tree built by reverse path forwarding.</a:t>
            </a:r>
          </a:p>
        </p:txBody>
      </p:sp>
    </p:spTree>
    <p:extLst>
      <p:ext uri="{BB962C8B-B14F-4D97-AF65-F5344CB8AC3E}">
        <p14:creationId xmlns:p14="http://schemas.microsoft.com/office/powerpoint/2010/main" val="97620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634615" y="19050"/>
            <a:ext cx="4350287" cy="1143000"/>
          </a:xfrm>
        </p:spPr>
        <p:txBody>
          <a:bodyPr/>
          <a:lstStyle/>
          <a:p>
            <a:r>
              <a:rPr lang="en-US" altLang="en-US" dirty="0"/>
              <a:t>Multicast Routing</a:t>
            </a:r>
          </a:p>
        </p:txBody>
      </p:sp>
      <p:pic>
        <p:nvPicPr>
          <p:cNvPr id="26630" name="Picture 6" descr="5-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6079" y="1162050"/>
            <a:ext cx="6895887" cy="4730941"/>
          </a:xfrm>
          <a:prstGeom prst="rect">
            <a:avLst/>
          </a:prstGeom>
          <a:noFill/>
          <a:extLst>
            <a:ext uri="{909E8E84-426E-40DD-AFC4-6F175D3DCCD1}">
              <a14:hiddenFill xmlns:a14="http://schemas.microsoft.com/office/drawing/2010/main">
                <a:solidFill>
                  <a:srgbClr val="FFFFFF"/>
                </a:solidFill>
              </a14:hiddenFill>
            </a:ext>
          </a:extLst>
        </p:spPr>
      </p:pic>
      <p:sp>
        <p:nvSpPr>
          <p:cNvPr id="26631" name="Text Box 7"/>
          <p:cNvSpPr txBox="1">
            <a:spLocks noChangeArrowheads="1"/>
          </p:cNvSpPr>
          <p:nvPr/>
        </p:nvSpPr>
        <p:spPr bwMode="auto">
          <a:xfrm>
            <a:off x="1714500" y="5927234"/>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defRPr>
            </a:lvl1pPr>
            <a:lvl2pPr marL="800100" indent="-342900" algn="l">
              <a:defRPr>
                <a:solidFill>
                  <a:schemeClr val="tx1"/>
                </a:solidFill>
                <a:latin typeface="Arial" panose="020B0604020202020204" pitchFamily="34" charset="0"/>
              </a:defRPr>
            </a:lvl2pPr>
            <a:lvl3pPr marL="1257300" indent="-342900" algn="l">
              <a:defRPr>
                <a:solidFill>
                  <a:schemeClr val="tx1"/>
                </a:solidFill>
                <a:latin typeface="Arial" panose="020B0604020202020204" pitchFamily="34" charset="0"/>
              </a:defRPr>
            </a:lvl3pPr>
            <a:lvl4pPr marL="1714500" indent="-342900" algn="l">
              <a:defRPr>
                <a:solidFill>
                  <a:schemeClr val="tx1"/>
                </a:solidFill>
                <a:latin typeface="Arial" panose="020B0604020202020204" pitchFamily="34" charset="0"/>
              </a:defRPr>
            </a:lvl4pPr>
            <a:lvl5pPr marL="2171700" indent="-342900" algn="l">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20000"/>
              </a:spcBef>
              <a:buClr>
                <a:schemeClr val="accent2"/>
              </a:buClr>
            </a:pPr>
            <a:r>
              <a:rPr lang="en-US" altLang="en-US" sz="2400" dirty="0">
                <a:solidFill>
                  <a:schemeClr val="accent2"/>
                </a:solidFill>
                <a:latin typeface="Times New Roman" panose="02020603050405020304" pitchFamily="18" charset="0"/>
              </a:rPr>
              <a:t>    (a)</a:t>
            </a:r>
            <a:r>
              <a:rPr lang="en-US" altLang="en-US" sz="2400" dirty="0">
                <a:latin typeface="Times New Roman" panose="02020603050405020304" pitchFamily="18" charset="0"/>
              </a:rPr>
              <a:t> A network.   </a:t>
            </a:r>
            <a:r>
              <a:rPr lang="en-US" altLang="en-US" sz="2400" dirty="0">
                <a:solidFill>
                  <a:schemeClr val="accent2"/>
                </a:solidFill>
                <a:latin typeface="Times New Roman" panose="02020603050405020304" pitchFamily="18" charset="0"/>
              </a:rPr>
              <a:t>(b)</a:t>
            </a:r>
            <a:r>
              <a:rPr lang="en-US" altLang="en-US" sz="2400" dirty="0">
                <a:latin typeface="Times New Roman" panose="02020603050405020304" pitchFamily="18" charset="0"/>
              </a:rPr>
              <a:t> A spanning tree for the leftmost router.   </a:t>
            </a:r>
            <a:br>
              <a:rPr lang="en-US" altLang="en-US" sz="2400" dirty="0">
                <a:latin typeface="Times New Roman" panose="02020603050405020304" pitchFamily="18" charset="0"/>
              </a:rPr>
            </a:br>
            <a:r>
              <a:rPr lang="en-US" altLang="en-US" sz="2400" dirty="0">
                <a:solidFill>
                  <a:schemeClr val="accent2"/>
                </a:solidFill>
                <a:latin typeface="Times New Roman" panose="02020603050405020304" pitchFamily="18" charset="0"/>
              </a:rPr>
              <a:t>(c)</a:t>
            </a:r>
            <a:r>
              <a:rPr lang="en-US" altLang="en-US" sz="2400" dirty="0">
                <a:latin typeface="Times New Roman" panose="02020603050405020304" pitchFamily="18" charset="0"/>
              </a:rPr>
              <a:t> A multicast tree for group 1.  </a:t>
            </a:r>
            <a:r>
              <a:rPr lang="en-US" altLang="en-US" sz="2400" dirty="0">
                <a:solidFill>
                  <a:schemeClr val="accent2"/>
                </a:solidFill>
                <a:latin typeface="Times New Roman" panose="02020603050405020304" pitchFamily="18" charset="0"/>
              </a:rPr>
              <a:t>(d)</a:t>
            </a:r>
            <a:r>
              <a:rPr lang="en-US" altLang="en-US" sz="2400" dirty="0">
                <a:latin typeface="Times New Roman" panose="02020603050405020304" pitchFamily="18" charset="0"/>
              </a:rPr>
              <a:t> A multicast tree for group 2.</a:t>
            </a:r>
          </a:p>
        </p:txBody>
      </p:sp>
    </p:spTree>
    <p:extLst>
      <p:ext uri="{BB962C8B-B14F-4D97-AF65-F5344CB8AC3E}">
        <p14:creationId xmlns:p14="http://schemas.microsoft.com/office/powerpoint/2010/main" val="180906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4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9141" name="Rectangle 5"/>
          <p:cNvSpPr>
            <a:spLocks noChangeArrowheads="1"/>
          </p:cNvSpPr>
          <p:nvPr/>
        </p:nvSpPr>
        <p:spPr bwMode="auto">
          <a:xfrm>
            <a:off x="1600200" y="1559749"/>
            <a:ext cx="960442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lgn="just" eaLnBrk="1" hangingPunct="1">
              <a:buFont typeface="Wingdings" panose="05000000000000000000" pitchFamily="2" charset="2"/>
              <a:buChar char="Ø"/>
            </a:pPr>
            <a:r>
              <a:rPr lang="en-US" altLang="en-US" sz="3200" dirty="0">
                <a:latin typeface="Times New Roman" panose="02020603050405020304" pitchFamily="18" charset="0"/>
              </a:rPr>
              <a:t>Congestion control refers to techniques and mechanisms that can either prevent congestion, before it happens, or remove congestion, after it has happened. </a:t>
            </a:r>
            <a:endParaRPr lang="en-US" altLang="en-US" sz="3200" dirty="0" smtClean="0">
              <a:latin typeface="Times New Roman" panose="02020603050405020304" pitchFamily="18" charset="0"/>
            </a:endParaRPr>
          </a:p>
          <a:p>
            <a:pPr marL="457200" indent="-457200" algn="just" eaLnBrk="1" hangingPunct="1">
              <a:buFont typeface="Wingdings" panose="05000000000000000000" pitchFamily="2" charset="2"/>
              <a:buChar char="Ø"/>
            </a:pPr>
            <a:endParaRPr lang="en-US" altLang="en-US" sz="3200" dirty="0">
              <a:latin typeface="Times New Roman" panose="02020603050405020304" pitchFamily="18" charset="0"/>
            </a:endParaRPr>
          </a:p>
          <a:p>
            <a:pPr marL="457200" indent="-457200" algn="just" eaLnBrk="1" hangingPunct="1">
              <a:buFont typeface="Wingdings" panose="05000000000000000000" pitchFamily="2" charset="2"/>
              <a:buChar char="Ø"/>
            </a:pPr>
            <a:r>
              <a:rPr lang="en-US" altLang="en-US" sz="3200" dirty="0" smtClean="0">
                <a:latin typeface="Times New Roman" panose="02020603050405020304" pitchFamily="18" charset="0"/>
              </a:rPr>
              <a:t>In </a:t>
            </a:r>
            <a:r>
              <a:rPr lang="en-US" altLang="en-US" sz="3200" dirty="0">
                <a:latin typeface="Times New Roman" panose="02020603050405020304" pitchFamily="18" charset="0"/>
              </a:rPr>
              <a:t>general, we can divide congestion control mechanisms into two broad categories: </a:t>
            </a:r>
            <a:endParaRPr lang="en-US" altLang="en-US" sz="3200" dirty="0" smtClean="0">
              <a:latin typeface="Times New Roman" panose="02020603050405020304" pitchFamily="18" charset="0"/>
            </a:endParaRPr>
          </a:p>
          <a:p>
            <a:pPr marL="514350" indent="-514350" algn="just" eaLnBrk="1" hangingPunct="1">
              <a:buFont typeface="+mj-lt"/>
              <a:buAutoNum type="arabicPeriod"/>
            </a:pPr>
            <a:r>
              <a:rPr lang="en-US" altLang="en-US" sz="3200" dirty="0" smtClean="0">
                <a:latin typeface="Times New Roman" panose="02020603050405020304" pitchFamily="18" charset="0"/>
              </a:rPr>
              <a:t>open-loop </a:t>
            </a:r>
            <a:r>
              <a:rPr lang="en-US" altLang="en-US" sz="3200" dirty="0">
                <a:latin typeface="Times New Roman" panose="02020603050405020304" pitchFamily="18" charset="0"/>
              </a:rPr>
              <a:t>congestion control (prevention) and </a:t>
            </a:r>
            <a:endParaRPr lang="en-US" altLang="en-US" sz="3200" dirty="0" smtClean="0">
              <a:latin typeface="Times New Roman" panose="02020603050405020304" pitchFamily="18" charset="0"/>
            </a:endParaRPr>
          </a:p>
          <a:p>
            <a:pPr marL="514350" indent="-514350" algn="just" eaLnBrk="1" hangingPunct="1">
              <a:buFont typeface="+mj-lt"/>
              <a:buAutoNum type="arabicPeriod"/>
            </a:pPr>
            <a:r>
              <a:rPr lang="en-US" altLang="en-US" sz="3200" dirty="0" smtClean="0">
                <a:latin typeface="Times New Roman" panose="02020603050405020304" pitchFamily="18" charset="0"/>
              </a:rPr>
              <a:t>closed-loop </a:t>
            </a:r>
            <a:r>
              <a:rPr lang="en-US" altLang="en-US" sz="3200" dirty="0">
                <a:latin typeface="Times New Roman" panose="02020603050405020304" pitchFamily="18" charset="0"/>
              </a:rPr>
              <a:t>congestion control (removal).</a:t>
            </a:r>
          </a:p>
        </p:txBody>
      </p:sp>
      <p:sp>
        <p:nvSpPr>
          <p:cNvPr id="9" name="Rectangle 2"/>
          <p:cNvSpPr txBox="1">
            <a:spLocks noChangeArrowheads="1"/>
          </p:cNvSpPr>
          <p:nvPr/>
        </p:nvSpPr>
        <p:spPr>
          <a:xfrm>
            <a:off x="1600200" y="416749"/>
            <a:ext cx="9997440" cy="1143000"/>
          </a:xfrm>
          <a:prstGeom prst="rect">
            <a:avLst/>
          </a:prstGeom>
        </p:spPr>
        <p:txBody>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dirty="0" smtClean="0"/>
              <a:t>Congestion Control</a:t>
            </a:r>
            <a:endParaRPr lang="en-US" altLang="en-US" dirty="0"/>
          </a:p>
        </p:txBody>
      </p:sp>
    </p:spTree>
    <p:extLst>
      <p:ext uri="{BB962C8B-B14F-4D97-AF65-F5344CB8AC3E}">
        <p14:creationId xmlns:p14="http://schemas.microsoft.com/office/powerpoint/2010/main" val="105297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p:cNvSpPr txBox="1">
            <a:spLocks noChangeArrowheads="1"/>
          </p:cNvSpPr>
          <p:nvPr/>
        </p:nvSpPr>
        <p:spPr bwMode="auto">
          <a:xfrm>
            <a:off x="1828800" y="762000"/>
            <a:ext cx="4921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24.5  </a:t>
            </a:r>
            <a:r>
              <a:rPr lang="en-US" altLang="en-US" sz="2000" i="1">
                <a:latin typeface="Times New Roman" panose="02020603050405020304" pitchFamily="18" charset="0"/>
              </a:rPr>
              <a:t>Congestion control categories</a:t>
            </a:r>
          </a:p>
        </p:txBody>
      </p:sp>
      <p:sp>
        <p:nvSpPr>
          <p:cNvPr id="87040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905001"/>
            <a:ext cx="6773863"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441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Line 2"/>
          <p:cNvSpPr>
            <a:spLocks noChangeShapeType="1"/>
          </p:cNvSpPr>
          <p:nvPr/>
        </p:nvSpPr>
        <p:spPr bwMode="auto">
          <a:xfrm>
            <a:off x="17145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7" name="Line 3"/>
          <p:cNvSpPr>
            <a:spLocks noChangeShapeType="1"/>
          </p:cNvSpPr>
          <p:nvPr/>
        </p:nvSpPr>
        <p:spPr bwMode="auto">
          <a:xfrm>
            <a:off x="17145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p:cNvSpPr txBox="1">
            <a:spLocks noChangeArrowheads="1"/>
          </p:cNvSpPr>
          <p:nvPr/>
        </p:nvSpPr>
        <p:spPr bwMode="auto">
          <a:xfrm>
            <a:off x="2698750" y="762000"/>
            <a:ext cx="679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24.6  </a:t>
            </a:r>
            <a:r>
              <a:rPr lang="en-US" altLang="en-US" sz="2000" i="1" dirty="0">
                <a:latin typeface="Times New Roman" panose="02020603050405020304" pitchFamily="18" charset="0"/>
              </a:rPr>
              <a:t>Backpressure method for alleviating congestion</a:t>
            </a:r>
          </a:p>
        </p:txBody>
      </p:sp>
      <p:sp>
        <p:nvSpPr>
          <p:cNvPr id="871429" name="Line 5"/>
          <p:cNvSpPr>
            <a:spLocks noChangeShapeType="1"/>
          </p:cNvSpPr>
          <p:nvPr/>
        </p:nvSpPr>
        <p:spPr bwMode="auto">
          <a:xfrm>
            <a:off x="1714500" y="653294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1590674"/>
            <a:ext cx="852805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p:cNvSpPr txBox="1">
            <a:spLocks noChangeArrowheads="1"/>
          </p:cNvSpPr>
          <p:nvPr/>
        </p:nvSpPr>
        <p:spPr bwMode="auto">
          <a:xfrm>
            <a:off x="4483100" y="3305599"/>
            <a:ext cx="322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24.7  </a:t>
            </a:r>
            <a:r>
              <a:rPr lang="en-US" altLang="en-US" sz="2000" i="1" dirty="0">
                <a:latin typeface="Times New Roman" panose="02020603050405020304" pitchFamily="18" charset="0"/>
              </a:rPr>
              <a:t>Choke packet</a:t>
            </a:r>
          </a:p>
        </p:txBody>
      </p:sp>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3967163"/>
            <a:ext cx="8528050"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2"/>
          <p:cNvSpPr>
            <a:spLocks noChangeShapeType="1"/>
          </p:cNvSpPr>
          <p:nvPr/>
        </p:nvSpPr>
        <p:spPr bwMode="auto">
          <a:xfrm>
            <a:off x="1714500" y="3171423"/>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3"/>
          <p:cNvSpPr>
            <a:spLocks noChangeShapeType="1"/>
          </p:cNvSpPr>
          <p:nvPr/>
        </p:nvSpPr>
        <p:spPr bwMode="auto">
          <a:xfrm>
            <a:off x="1714500" y="3906591"/>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969700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Network Layer Design Isues</a:t>
            </a:r>
          </a:p>
        </p:txBody>
      </p:sp>
      <p:sp>
        <p:nvSpPr>
          <p:cNvPr id="6147" name="Rectangle 3"/>
          <p:cNvSpPr>
            <a:spLocks noGrp="1" noChangeArrowheads="1"/>
          </p:cNvSpPr>
          <p:nvPr>
            <p:ph type="body" idx="1"/>
          </p:nvPr>
        </p:nvSpPr>
        <p:spPr>
          <a:xfrm>
            <a:off x="1800226" y="1808164"/>
            <a:ext cx="8867775" cy="4745037"/>
          </a:xfrm>
        </p:spPr>
        <p:txBody>
          <a:bodyPr/>
          <a:lstStyle/>
          <a:p>
            <a:pPr>
              <a:buFontTx/>
              <a:buChar char="•"/>
            </a:pPr>
            <a:r>
              <a:rPr lang="en-US" altLang="en-US" sz="2800"/>
              <a:t>Store-and-Forward Packet Switching</a:t>
            </a:r>
          </a:p>
          <a:p>
            <a:pPr>
              <a:buFontTx/>
              <a:buChar char="•"/>
            </a:pPr>
            <a:r>
              <a:rPr lang="en-US" altLang="en-US" sz="2800"/>
              <a:t>Services Provided to the Transport Layer</a:t>
            </a:r>
          </a:p>
          <a:p>
            <a:pPr>
              <a:buFontTx/>
              <a:buChar char="•"/>
            </a:pPr>
            <a:r>
              <a:rPr lang="en-US" altLang="en-US" sz="2800"/>
              <a:t>Implementation of Connectionless Service</a:t>
            </a:r>
          </a:p>
          <a:p>
            <a:pPr>
              <a:buFontTx/>
              <a:buChar char="•"/>
            </a:pPr>
            <a:r>
              <a:rPr lang="en-US" altLang="en-US" sz="2800"/>
              <a:t>Implementation of Connection-Oriented Service</a:t>
            </a:r>
          </a:p>
          <a:p>
            <a:pPr>
              <a:buFontTx/>
              <a:buChar char="•"/>
            </a:pPr>
            <a:r>
              <a:rPr lang="en-US" altLang="en-US" sz="2800"/>
              <a:t>Comparison of Virtual-Circuit and Datagram Subnets</a:t>
            </a:r>
          </a:p>
          <a:p>
            <a:pPr>
              <a:buFontTx/>
              <a:buChar char="•"/>
            </a:pPr>
            <a:endParaRPr lang="en-US" altLang="en-US" sz="2800"/>
          </a:p>
        </p:txBody>
      </p:sp>
    </p:spTree>
    <p:extLst>
      <p:ext uri="{BB962C8B-B14F-4D97-AF65-F5344CB8AC3E}">
        <p14:creationId xmlns:p14="http://schemas.microsoft.com/office/powerpoint/2010/main" val="2732733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524000" y="186207"/>
            <a:ext cx="3790950" cy="1695450"/>
          </a:xfrm>
        </p:spPr>
        <p:txBody>
          <a:bodyPr/>
          <a:lstStyle/>
          <a:p>
            <a:r>
              <a:rPr lang="en-US" altLang="en-US" dirty="0"/>
              <a:t>Hop-by-Hop Choke Packets</a:t>
            </a:r>
          </a:p>
        </p:txBody>
      </p:sp>
      <p:sp>
        <p:nvSpPr>
          <p:cNvPr id="40963" name="Rectangle 3"/>
          <p:cNvSpPr>
            <a:spLocks noGrp="1" noChangeArrowheads="1"/>
          </p:cNvSpPr>
          <p:nvPr>
            <p:ph type="body" idx="1"/>
          </p:nvPr>
        </p:nvSpPr>
        <p:spPr>
          <a:xfrm>
            <a:off x="1524000" y="1881657"/>
            <a:ext cx="3498761" cy="3566106"/>
          </a:xfrm>
        </p:spPr>
        <p:txBody>
          <a:bodyPr>
            <a:noAutofit/>
          </a:bodyPr>
          <a:lstStyle/>
          <a:p>
            <a:pPr>
              <a:buFontTx/>
              <a:buNone/>
            </a:pPr>
            <a:r>
              <a:rPr lang="en-US" altLang="en-US" sz="2800" dirty="0">
                <a:solidFill>
                  <a:schemeClr val="accent2"/>
                </a:solidFill>
              </a:rPr>
              <a:t>(a)</a:t>
            </a:r>
            <a:r>
              <a:rPr lang="en-US" altLang="en-US" sz="2800" dirty="0"/>
              <a:t> A choke packet that affects only the source.</a:t>
            </a:r>
          </a:p>
          <a:p>
            <a:pPr>
              <a:buFontTx/>
              <a:buNone/>
            </a:pPr>
            <a:endParaRPr lang="en-US" altLang="en-US" sz="2800" dirty="0"/>
          </a:p>
          <a:p>
            <a:pPr>
              <a:buFontTx/>
              <a:buNone/>
            </a:pPr>
            <a:r>
              <a:rPr lang="en-US" altLang="en-US" sz="2800" dirty="0">
                <a:solidFill>
                  <a:schemeClr val="accent2"/>
                </a:solidFill>
              </a:rPr>
              <a:t>(b)</a:t>
            </a:r>
            <a:r>
              <a:rPr lang="en-US" altLang="en-US" sz="2800" dirty="0"/>
              <a:t> A choke packet that affects each hop it passes through.</a:t>
            </a:r>
          </a:p>
        </p:txBody>
      </p:sp>
      <p:pic>
        <p:nvPicPr>
          <p:cNvPr id="40965" name="Picture 5" descr="5-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2882" y="186207"/>
            <a:ext cx="4375061" cy="658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7302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49003" y="366512"/>
            <a:ext cx="7620000" cy="895618"/>
          </a:xfrm>
        </p:spPr>
        <p:txBody>
          <a:bodyPr/>
          <a:lstStyle/>
          <a:p>
            <a:r>
              <a:rPr lang="en-US" altLang="en-US" dirty="0" smtClean="0"/>
              <a:t>Other techniques</a:t>
            </a:r>
            <a:endParaRPr lang="en-US" altLang="en-US" dirty="0"/>
          </a:p>
        </p:txBody>
      </p:sp>
      <p:sp>
        <p:nvSpPr>
          <p:cNvPr id="40963" name="Rectangle 3"/>
          <p:cNvSpPr>
            <a:spLocks noGrp="1" noChangeArrowheads="1"/>
          </p:cNvSpPr>
          <p:nvPr>
            <p:ph type="body" idx="1"/>
          </p:nvPr>
        </p:nvSpPr>
        <p:spPr>
          <a:xfrm>
            <a:off x="1781577" y="1765747"/>
            <a:ext cx="9667741" cy="4300202"/>
          </a:xfrm>
        </p:spPr>
        <p:txBody>
          <a:bodyPr>
            <a:noAutofit/>
          </a:bodyPr>
          <a:lstStyle/>
          <a:p>
            <a:pPr>
              <a:buFontTx/>
              <a:buNone/>
            </a:pPr>
            <a:r>
              <a:rPr lang="en-US" altLang="en-US" sz="3600" dirty="0">
                <a:solidFill>
                  <a:schemeClr val="accent2"/>
                </a:solidFill>
              </a:rPr>
              <a:t>(a)</a:t>
            </a:r>
            <a:r>
              <a:rPr lang="en-US" altLang="en-US" sz="3600" dirty="0"/>
              <a:t> </a:t>
            </a:r>
            <a:r>
              <a:rPr lang="en-US" altLang="en-US" sz="3600" dirty="0" smtClean="0"/>
              <a:t>Load Shedding</a:t>
            </a:r>
            <a:endParaRPr lang="en-US" altLang="en-US" sz="3600" dirty="0"/>
          </a:p>
          <a:p>
            <a:pPr>
              <a:buFontTx/>
              <a:buNone/>
            </a:pPr>
            <a:endParaRPr lang="en-US" altLang="en-US" sz="3600" dirty="0"/>
          </a:p>
          <a:p>
            <a:pPr>
              <a:buFontTx/>
              <a:buNone/>
            </a:pPr>
            <a:r>
              <a:rPr lang="en-US" altLang="en-US" sz="3600" dirty="0">
                <a:solidFill>
                  <a:schemeClr val="accent2"/>
                </a:solidFill>
              </a:rPr>
              <a:t>(b)</a:t>
            </a:r>
            <a:r>
              <a:rPr lang="en-US" altLang="en-US" sz="3600" dirty="0"/>
              <a:t> </a:t>
            </a:r>
            <a:r>
              <a:rPr lang="en-US" altLang="en-US" sz="3600" dirty="0" smtClean="0"/>
              <a:t>Jitter control</a:t>
            </a:r>
            <a:endParaRPr lang="en-US" altLang="en-US" sz="3600" dirty="0"/>
          </a:p>
        </p:txBody>
      </p:sp>
    </p:spTree>
    <p:extLst>
      <p:ext uri="{BB962C8B-B14F-4D97-AF65-F5344CB8AC3E}">
        <p14:creationId xmlns:p14="http://schemas.microsoft.com/office/powerpoint/2010/main" val="29030839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effectLst>
                <a:outerShdw blurRad="38100" dist="38100" dir="2700000" algn="tl">
                  <a:srgbClr val="FFFFFF"/>
                </a:outerShdw>
              </a:effectLst>
              <a:latin typeface="Times New Roman" panose="02020603050405020304" pitchFamily="18" charset="0"/>
            </a:endParaRPr>
          </a:p>
        </p:txBody>
      </p:sp>
      <p:sp>
        <p:nvSpPr>
          <p:cNvPr id="861187" name="Text Box 3"/>
          <p:cNvSpPr txBox="1">
            <a:spLocks noChangeArrowheads="1"/>
          </p:cNvSpPr>
          <p:nvPr/>
        </p:nvSpPr>
        <p:spPr bwMode="auto">
          <a:xfrm>
            <a:off x="1752601" y="406400"/>
            <a:ext cx="4334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effectLst>
                  <a:outerShdw blurRad="38100" dist="38100" dir="2700000" algn="tl">
                    <a:srgbClr val="C0C0C0"/>
                  </a:outerShdw>
                </a:effectLst>
                <a:latin typeface="Times" panose="02020603050405020304" pitchFamily="18" charset="0"/>
              </a:rPr>
              <a:t>24-5   QUALITY OF SERVICE</a:t>
            </a:r>
          </a:p>
        </p:txBody>
      </p:sp>
      <p:sp>
        <p:nvSpPr>
          <p:cNvPr id="861188"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1189" name="Rectangle 5"/>
          <p:cNvSpPr>
            <a:spLocks noChangeArrowheads="1"/>
          </p:cNvSpPr>
          <p:nvPr/>
        </p:nvSpPr>
        <p:spPr bwMode="auto">
          <a:xfrm>
            <a:off x="1708150" y="1608903"/>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dirty="0">
                <a:effectLst>
                  <a:outerShdw blurRad="38100" dist="38100" dir="2700000" algn="tl">
                    <a:srgbClr val="C0C0C0"/>
                  </a:outerShdw>
                </a:effectLst>
                <a:latin typeface="Times New Roman" panose="02020603050405020304" pitchFamily="18" charset="0"/>
              </a:rPr>
              <a:t>Quality of service (</a:t>
            </a:r>
            <a:r>
              <a:rPr lang="en-US" altLang="en-US" sz="2800" i="1" dirty="0" err="1">
                <a:effectLst>
                  <a:outerShdw blurRad="38100" dist="38100" dir="2700000" algn="tl">
                    <a:srgbClr val="C0C0C0"/>
                  </a:outerShdw>
                </a:effectLst>
                <a:latin typeface="Times New Roman" panose="02020603050405020304" pitchFamily="18" charset="0"/>
              </a:rPr>
              <a:t>QoS</a:t>
            </a:r>
            <a:r>
              <a:rPr lang="en-US" altLang="en-US" sz="2800" i="1" dirty="0">
                <a:effectLst>
                  <a:outerShdw blurRad="38100" dist="38100" dir="2700000" algn="tl">
                    <a:srgbClr val="C0C0C0"/>
                  </a:outerShdw>
                </a:effectLst>
                <a:latin typeface="Times New Roman" panose="02020603050405020304" pitchFamily="18" charset="0"/>
              </a:rPr>
              <a:t>) is an internetworking issue that has been discussed more than defined. We can informally define quality of service as something a flow seeks to attain.</a:t>
            </a:r>
          </a:p>
        </p:txBody>
      </p:sp>
    </p:spTree>
    <p:extLst>
      <p:ext uri="{BB962C8B-B14F-4D97-AF65-F5344CB8AC3E}">
        <p14:creationId xmlns:p14="http://schemas.microsoft.com/office/powerpoint/2010/main" val="21476009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p:cNvSpPr txBox="1">
            <a:spLocks noChangeArrowheads="1"/>
          </p:cNvSpPr>
          <p:nvPr/>
        </p:nvSpPr>
        <p:spPr bwMode="auto">
          <a:xfrm>
            <a:off x="1828801" y="762000"/>
            <a:ext cx="4079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24.15  </a:t>
            </a:r>
            <a:r>
              <a:rPr lang="en-US" altLang="en-US" sz="2000" i="1">
                <a:latin typeface="Times New Roman" panose="02020603050405020304" pitchFamily="18" charset="0"/>
              </a:rPr>
              <a:t>Flow characteristics</a:t>
            </a:r>
          </a:p>
        </p:txBody>
      </p:sp>
      <p:sp>
        <p:nvSpPr>
          <p:cNvPr id="8806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662238"/>
            <a:ext cx="6078538" cy="152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386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62211" name="Text Box 3"/>
          <p:cNvSpPr txBox="1">
            <a:spLocks noChangeArrowheads="1"/>
          </p:cNvSpPr>
          <p:nvPr/>
        </p:nvSpPr>
        <p:spPr bwMode="auto">
          <a:xfrm>
            <a:off x="1752600" y="406400"/>
            <a:ext cx="5743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effectLst>
                  <a:outerShdw blurRad="38100" dist="38100" dir="2700000" algn="tl">
                    <a:srgbClr val="C0C0C0"/>
                  </a:outerShdw>
                </a:effectLst>
                <a:latin typeface="Times" panose="02020603050405020304" pitchFamily="18" charset="0"/>
              </a:rPr>
              <a:t>24-6   TECHNIQUES TO IMPROVE QoS</a:t>
            </a:r>
          </a:p>
        </p:txBody>
      </p:sp>
      <p:sp>
        <p:nvSpPr>
          <p:cNvPr id="86221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2213" name="Rectangle 5"/>
          <p:cNvSpPr>
            <a:spLocks noChangeArrowheads="1"/>
          </p:cNvSpPr>
          <p:nvPr/>
        </p:nvSpPr>
        <p:spPr bwMode="auto">
          <a:xfrm>
            <a:off x="1676400" y="1460500"/>
            <a:ext cx="8229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In Section 24.5 we tried to define QoS in terms of its characteristics. In this section, we discuss some techniques that can be used to improve the quality of service. We briefly discuss four common methods: scheduling, traffic shaping, admission control, and resource reservation.</a:t>
            </a:r>
          </a:p>
        </p:txBody>
      </p:sp>
      <p:sp>
        <p:nvSpPr>
          <p:cNvPr id="862214" name="Rectangle 6"/>
          <p:cNvSpPr>
            <a:spLocks noChangeArrowheads="1"/>
          </p:cNvSpPr>
          <p:nvPr/>
        </p:nvSpPr>
        <p:spPr bwMode="auto">
          <a:xfrm>
            <a:off x="1676400" y="4679950"/>
            <a:ext cx="6705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Scheduling</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Traffic Shaping</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Resource Reservation</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Admission Control</a:t>
            </a:r>
          </a:p>
        </p:txBody>
      </p:sp>
      <p:sp>
        <p:nvSpPr>
          <p:cNvPr id="862215"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20136796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8" name="Text Box 4"/>
          <p:cNvSpPr txBox="1">
            <a:spLocks noChangeArrowheads="1"/>
          </p:cNvSpPr>
          <p:nvPr/>
        </p:nvSpPr>
        <p:spPr bwMode="auto">
          <a:xfrm>
            <a:off x="4314424" y="5181600"/>
            <a:ext cx="328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24.16  </a:t>
            </a:r>
            <a:r>
              <a:rPr lang="en-US" altLang="en-US" sz="2000" i="1" dirty="0">
                <a:latin typeface="Times New Roman" panose="02020603050405020304" pitchFamily="18" charset="0"/>
              </a:rPr>
              <a:t>FIFO queue</a:t>
            </a:r>
          </a:p>
        </p:txBody>
      </p:sp>
      <p:sp>
        <p:nvSpPr>
          <p:cNvPr id="8816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764" y="2998788"/>
            <a:ext cx="7285037"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72477" y="407988"/>
            <a:ext cx="9997440" cy="1143000"/>
          </a:xfrm>
        </p:spPr>
        <p:txBody>
          <a:bodyPr>
            <a:normAutofit/>
          </a:bodyPr>
          <a:lstStyle/>
          <a:p>
            <a:r>
              <a:rPr lang="en-US" sz="4000" dirty="0" smtClean="0"/>
              <a:t>1.1 Scheduling - </a:t>
            </a:r>
            <a:r>
              <a:rPr lang="en-US" sz="4000" i="1" dirty="0" smtClean="0"/>
              <a:t>FIFO</a:t>
            </a:r>
            <a:endParaRPr lang="en-US" sz="4000" i="1" dirty="0"/>
          </a:p>
        </p:txBody>
      </p:sp>
    </p:spTree>
    <p:extLst>
      <p:ext uri="{BB962C8B-B14F-4D97-AF65-F5344CB8AC3E}">
        <p14:creationId xmlns:p14="http://schemas.microsoft.com/office/powerpoint/2010/main" val="2665879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69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692" name="Text Box 4"/>
          <p:cNvSpPr txBox="1">
            <a:spLocks noChangeArrowheads="1"/>
          </p:cNvSpPr>
          <p:nvPr/>
        </p:nvSpPr>
        <p:spPr bwMode="auto">
          <a:xfrm>
            <a:off x="3850784" y="5562600"/>
            <a:ext cx="368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24.17  </a:t>
            </a:r>
            <a:r>
              <a:rPr lang="en-US" altLang="en-US" sz="2000" i="1" dirty="0">
                <a:latin typeface="Times New Roman" panose="02020603050405020304" pitchFamily="18" charset="0"/>
              </a:rPr>
              <a:t>Priority queuing</a:t>
            </a:r>
          </a:p>
        </p:txBody>
      </p:sp>
      <p:sp>
        <p:nvSpPr>
          <p:cNvPr id="88269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26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4" y="2119314"/>
            <a:ext cx="8593137"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770064" y="633415"/>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1. 2 Scheduling – </a:t>
            </a:r>
            <a:r>
              <a:rPr lang="en-US" sz="4000" i="1" dirty="0" smtClean="0"/>
              <a:t>Priority queuing</a:t>
            </a:r>
            <a:endParaRPr lang="en-US" sz="4000" i="1" dirty="0"/>
          </a:p>
        </p:txBody>
      </p:sp>
    </p:spTree>
    <p:extLst>
      <p:ext uri="{BB962C8B-B14F-4D97-AF65-F5344CB8AC3E}">
        <p14:creationId xmlns:p14="http://schemas.microsoft.com/office/powerpoint/2010/main" val="6948904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371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3716" name="Text Box 4"/>
          <p:cNvSpPr txBox="1">
            <a:spLocks noChangeArrowheads="1"/>
          </p:cNvSpPr>
          <p:nvPr/>
        </p:nvSpPr>
        <p:spPr bwMode="auto">
          <a:xfrm>
            <a:off x="3361386" y="5586414"/>
            <a:ext cx="431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24.18  </a:t>
            </a:r>
            <a:r>
              <a:rPr lang="en-US" altLang="en-US" sz="2000" i="1" dirty="0">
                <a:latin typeface="Times New Roman" panose="02020603050405020304" pitchFamily="18" charset="0"/>
              </a:rPr>
              <a:t>Weighted fair queuing</a:t>
            </a:r>
          </a:p>
        </p:txBody>
      </p:sp>
      <p:sp>
        <p:nvSpPr>
          <p:cNvPr id="88371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37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4" y="1997076"/>
            <a:ext cx="7970837" cy="3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676400" y="649290"/>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1. 3 Scheduling – </a:t>
            </a:r>
            <a:r>
              <a:rPr lang="en-US" sz="4000" i="1" dirty="0" smtClean="0"/>
              <a:t>Weighted Fair queuing</a:t>
            </a:r>
            <a:endParaRPr lang="en-US" sz="4000" i="1" dirty="0"/>
          </a:p>
        </p:txBody>
      </p:sp>
    </p:spTree>
    <p:extLst>
      <p:ext uri="{BB962C8B-B14F-4D97-AF65-F5344CB8AC3E}">
        <p14:creationId xmlns:p14="http://schemas.microsoft.com/office/powerpoint/2010/main" val="3174775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3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40" name="Text Box 4"/>
          <p:cNvSpPr txBox="1">
            <a:spLocks noChangeArrowheads="1"/>
          </p:cNvSpPr>
          <p:nvPr/>
        </p:nvSpPr>
        <p:spPr bwMode="auto">
          <a:xfrm>
            <a:off x="4623517" y="5629141"/>
            <a:ext cx="334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24.19  </a:t>
            </a:r>
            <a:r>
              <a:rPr lang="en-US" altLang="en-US" sz="2000" i="1" dirty="0">
                <a:latin typeface="Times New Roman" panose="02020603050405020304" pitchFamily="18" charset="0"/>
              </a:rPr>
              <a:t>Leaky bucket</a:t>
            </a:r>
          </a:p>
        </p:txBody>
      </p:sp>
      <p:sp>
        <p:nvSpPr>
          <p:cNvPr id="88474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47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738" y="1563688"/>
            <a:ext cx="5630862" cy="384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2.1 Traffic Shaping – </a:t>
            </a:r>
            <a:r>
              <a:rPr lang="en-US" sz="4000" i="1" dirty="0" smtClean="0"/>
              <a:t>Leaky bucket</a:t>
            </a:r>
            <a:endParaRPr lang="en-US" sz="4000" i="1" dirty="0"/>
          </a:p>
        </p:txBody>
      </p:sp>
    </p:spTree>
    <p:extLst>
      <p:ext uri="{BB962C8B-B14F-4D97-AF65-F5344CB8AC3E}">
        <p14:creationId xmlns:p14="http://schemas.microsoft.com/office/powerpoint/2010/main" val="1286795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6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64" name="Text Box 4"/>
          <p:cNvSpPr txBox="1">
            <a:spLocks noChangeArrowheads="1"/>
          </p:cNvSpPr>
          <p:nvPr/>
        </p:nvSpPr>
        <p:spPr bwMode="auto">
          <a:xfrm>
            <a:off x="1828801" y="762000"/>
            <a:ext cx="504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24.20  </a:t>
            </a:r>
            <a:r>
              <a:rPr lang="en-US" altLang="en-US" sz="2000" i="1">
                <a:latin typeface="Times New Roman" panose="02020603050405020304" pitchFamily="18" charset="0"/>
              </a:rPr>
              <a:t>Leaky bucket implementation</a:t>
            </a:r>
          </a:p>
        </p:txBody>
      </p:sp>
      <p:sp>
        <p:nvSpPr>
          <p:cNvPr id="88576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57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6" y="2352676"/>
            <a:ext cx="72485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493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t>Store-and-Forward Packet Switching</a:t>
            </a:r>
          </a:p>
        </p:txBody>
      </p:sp>
      <p:sp>
        <p:nvSpPr>
          <p:cNvPr id="7171" name="Rectangle 3"/>
          <p:cNvSpPr>
            <a:spLocks noGrp="1" noChangeArrowheads="1"/>
          </p:cNvSpPr>
          <p:nvPr>
            <p:ph type="body" idx="1"/>
          </p:nvPr>
        </p:nvSpPr>
        <p:spPr>
          <a:xfrm>
            <a:off x="1457294" y="1417638"/>
            <a:ext cx="9537764" cy="4800600"/>
          </a:xfrm>
        </p:spPr>
        <p:txBody>
          <a:bodyPr/>
          <a:lstStyle/>
          <a:p>
            <a:pPr algn="ctr">
              <a:buFontTx/>
              <a:buNone/>
            </a:pPr>
            <a:r>
              <a:rPr lang="en-US" altLang="en-US" dirty="0"/>
              <a:t>The environment of the network layer protocols.</a:t>
            </a:r>
          </a:p>
        </p:txBody>
      </p:sp>
      <p:sp>
        <p:nvSpPr>
          <p:cNvPr id="7173" name="Text Box 5"/>
          <p:cNvSpPr txBox="1">
            <a:spLocks noChangeArrowheads="1"/>
          </p:cNvSpPr>
          <p:nvPr/>
        </p:nvSpPr>
        <p:spPr bwMode="auto">
          <a:xfrm>
            <a:off x="4359275" y="27305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fig 5-1</a:t>
            </a:r>
          </a:p>
        </p:txBody>
      </p:sp>
      <p:pic>
        <p:nvPicPr>
          <p:cNvPr id="7174" name="Picture 6" descr="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463" y="2560638"/>
            <a:ext cx="784542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179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8" name="Text Box 4"/>
          <p:cNvSpPr txBox="1">
            <a:spLocks noChangeArrowheads="1"/>
          </p:cNvSpPr>
          <p:nvPr/>
        </p:nvSpPr>
        <p:spPr bwMode="auto">
          <a:xfrm>
            <a:off x="4434442" y="6190903"/>
            <a:ext cx="32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24.21  </a:t>
            </a:r>
            <a:r>
              <a:rPr lang="en-US" altLang="en-US" sz="2000" i="1" dirty="0">
                <a:latin typeface="Times New Roman" panose="02020603050405020304" pitchFamily="18" charset="0"/>
              </a:rPr>
              <a:t>Token bucket</a:t>
            </a:r>
          </a:p>
        </p:txBody>
      </p:sp>
      <p:sp>
        <p:nvSpPr>
          <p:cNvPr id="886789"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67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221" y="1788747"/>
            <a:ext cx="7394575"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2.2 Traffic Shaping – </a:t>
            </a:r>
            <a:r>
              <a:rPr lang="en-US" sz="4000" i="1" dirty="0" smtClean="0"/>
              <a:t>Token bucket</a:t>
            </a:r>
            <a:endParaRPr lang="en-US" sz="4000" i="1" dirty="0"/>
          </a:p>
        </p:txBody>
      </p:sp>
    </p:spTree>
    <p:extLst>
      <p:ext uri="{BB962C8B-B14F-4D97-AF65-F5344CB8AC3E}">
        <p14:creationId xmlns:p14="http://schemas.microsoft.com/office/powerpoint/2010/main" val="988165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9" name="Line 9"/>
          <p:cNvSpPr>
            <a:spLocks noChangeShapeType="1"/>
          </p:cNvSpPr>
          <p:nvPr/>
        </p:nvSpPr>
        <p:spPr bwMode="auto">
          <a:xfrm>
            <a:off x="1981200" y="2133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30" name="Line 10"/>
          <p:cNvSpPr>
            <a:spLocks noChangeShapeType="1"/>
          </p:cNvSpPr>
          <p:nvPr/>
        </p:nvSpPr>
        <p:spPr bwMode="auto">
          <a:xfrm>
            <a:off x="1991799" y="5425225"/>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31" name="Rectangle 11"/>
          <p:cNvSpPr>
            <a:spLocks noChangeArrowheads="1"/>
          </p:cNvSpPr>
          <p:nvPr/>
        </p:nvSpPr>
        <p:spPr bwMode="auto">
          <a:xfrm>
            <a:off x="2002042" y="2272053"/>
            <a:ext cx="8077200" cy="3046988"/>
          </a:xfrm>
          <a:prstGeom prst="rect">
            <a:avLst/>
          </a:prstGeom>
          <a:noFill/>
          <a:ln>
            <a:noFill/>
          </a:ln>
          <a:effectLst/>
          <a:extLst/>
        </p:spPr>
        <p:txBody>
          <a:bodyPr>
            <a:spAutoFit/>
          </a:bodyPr>
          <a:lstStyle/>
          <a:p>
            <a:pPr marL="457200" indent="-457200" algn="just">
              <a:buFont typeface="Arial" panose="020B0604020202020204" pitchFamily="34" charset="0"/>
              <a:buChar char="•"/>
            </a:pPr>
            <a:r>
              <a:rPr lang="en-US" altLang="en-US" sz="3200" dirty="0"/>
              <a:t>A leaky bucket algorithm </a:t>
            </a:r>
            <a:r>
              <a:rPr lang="en-US" altLang="en-US" sz="3200" u="sng" dirty="0"/>
              <a:t>shapes bursty traffic into fixed-rate traffic</a:t>
            </a:r>
            <a:r>
              <a:rPr lang="en-US" altLang="en-US" sz="3200" dirty="0"/>
              <a:t> by averaging the data rate. It may drop the packets if the bucket is full</a:t>
            </a:r>
            <a:r>
              <a:rPr lang="en-US" altLang="en-US" sz="3200" dirty="0" smtClean="0"/>
              <a:t>.</a:t>
            </a:r>
          </a:p>
          <a:p>
            <a:pPr marL="457200" indent="-457200" algn="just">
              <a:buFont typeface="Arial" panose="020B0604020202020204" pitchFamily="34" charset="0"/>
              <a:buChar char="•"/>
            </a:pPr>
            <a:r>
              <a:rPr lang="en-US" altLang="en-US" sz="3200" dirty="0"/>
              <a:t>The token bucket </a:t>
            </a:r>
            <a:r>
              <a:rPr lang="en-US" altLang="en-US" sz="3200" u="sng" dirty="0"/>
              <a:t>allows bursty traffic</a:t>
            </a:r>
            <a:r>
              <a:rPr lang="en-US" altLang="en-US" sz="3200" dirty="0"/>
              <a:t> at a regulated </a:t>
            </a:r>
            <a:r>
              <a:rPr lang="en-US" altLang="en-US" sz="3200" u="sng" dirty="0"/>
              <a:t>maximum rate</a:t>
            </a:r>
            <a:r>
              <a:rPr lang="en-US" altLang="en-US" sz="3200" dirty="0" smtClean="0"/>
              <a:t>.</a:t>
            </a:r>
            <a:endParaRPr lang="en-US" altLang="en-US" sz="3200" dirty="0"/>
          </a:p>
        </p:txBody>
      </p:sp>
      <p:grpSp>
        <p:nvGrpSpPr>
          <p:cNvPr id="901132" name="Group 12"/>
          <p:cNvGrpSpPr>
            <a:grpSpLocks/>
          </p:cNvGrpSpPr>
          <p:nvPr/>
        </p:nvGrpSpPr>
        <p:grpSpPr bwMode="auto">
          <a:xfrm>
            <a:off x="1981200" y="1447800"/>
            <a:ext cx="1143000" cy="566738"/>
            <a:chOff x="1200" y="1248"/>
            <a:chExt cx="720" cy="357"/>
          </a:xfrm>
        </p:grpSpPr>
        <p:pic>
          <p:nvPicPr>
            <p:cNvPr id="9011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3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857021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9"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a:t>3. Resource Reservation – </a:t>
            </a:r>
            <a:r>
              <a:rPr lang="en-US" sz="4000" i="1" dirty="0"/>
              <a:t>RSVP Protocol</a:t>
            </a:r>
          </a:p>
        </p:txBody>
      </p:sp>
      <p:sp>
        <p:nvSpPr>
          <p:cNvPr id="9" name="Rectangle 11"/>
          <p:cNvSpPr>
            <a:spLocks noChangeArrowheads="1"/>
          </p:cNvSpPr>
          <p:nvPr/>
        </p:nvSpPr>
        <p:spPr bwMode="auto">
          <a:xfrm>
            <a:off x="1676400" y="1589473"/>
            <a:ext cx="8763000" cy="3046988"/>
          </a:xfrm>
          <a:prstGeom prst="rect">
            <a:avLst/>
          </a:prstGeom>
          <a:noFill/>
          <a:ln>
            <a:noFill/>
          </a:ln>
          <a:effectLst/>
          <a:extLst/>
        </p:spPr>
        <p:txBody>
          <a:bodyPr wrap="square">
            <a:spAutoFit/>
          </a:bodyPr>
          <a:lstStyle/>
          <a:p>
            <a:pPr marL="457200" indent="-457200">
              <a:buFont typeface="Arial" panose="020B0604020202020204" pitchFamily="34" charset="0"/>
              <a:buChar char="•"/>
            </a:pPr>
            <a:r>
              <a:rPr lang="en-US" altLang="en-US" sz="3200" dirty="0" smtClean="0"/>
              <a:t>Multicast Trees</a:t>
            </a:r>
          </a:p>
          <a:p>
            <a:pPr marL="457200" indent="-457200">
              <a:buFont typeface="Arial" panose="020B0604020202020204" pitchFamily="34" charset="0"/>
              <a:buChar char="•"/>
            </a:pPr>
            <a:r>
              <a:rPr lang="en-US" altLang="en-US" sz="3200" dirty="0" smtClean="0"/>
              <a:t>Receiver-Based Reservation</a:t>
            </a:r>
          </a:p>
          <a:p>
            <a:pPr marL="457200" indent="-457200">
              <a:buFont typeface="Arial" panose="020B0604020202020204" pitchFamily="34" charset="0"/>
              <a:buChar char="•"/>
            </a:pPr>
            <a:r>
              <a:rPr lang="en-US" altLang="en-US" sz="3200" dirty="0" smtClean="0"/>
              <a:t>RSVP Messages</a:t>
            </a:r>
          </a:p>
          <a:p>
            <a:pPr marL="914400" lvl="1" indent="-457200">
              <a:buFont typeface="Wingdings" panose="05000000000000000000" pitchFamily="2" charset="2"/>
              <a:buChar char="Ø"/>
            </a:pPr>
            <a:r>
              <a:rPr lang="en-US" altLang="en-US" sz="3200" dirty="0" smtClean="0"/>
              <a:t>Path messages</a:t>
            </a:r>
          </a:p>
          <a:p>
            <a:pPr marL="914400" lvl="1" indent="-457200">
              <a:buFont typeface="Wingdings" panose="05000000000000000000" pitchFamily="2" charset="2"/>
              <a:buChar char="Ø"/>
            </a:pPr>
            <a:r>
              <a:rPr lang="en-US" altLang="en-US" sz="3200" dirty="0" smtClean="0"/>
              <a:t>Resv messages</a:t>
            </a:r>
            <a:endParaRPr lang="en-US" altLang="en-US" sz="3200" dirty="0"/>
          </a:p>
          <a:p>
            <a:pPr marL="457200" indent="-457200">
              <a:buFont typeface="Arial" panose="020B0604020202020204" pitchFamily="34" charset="0"/>
              <a:buChar char="•"/>
            </a:pPr>
            <a:r>
              <a:rPr lang="en-US" altLang="en-US" sz="3200" dirty="0" smtClean="0"/>
              <a:t>Reservation merging</a:t>
            </a:r>
          </a:p>
        </p:txBody>
      </p:sp>
    </p:spTree>
    <p:extLst>
      <p:ext uri="{BB962C8B-B14F-4D97-AF65-F5344CB8AC3E}">
        <p14:creationId xmlns:p14="http://schemas.microsoft.com/office/powerpoint/2010/main" val="20125527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2" name="Text Box 4"/>
          <p:cNvSpPr txBox="1">
            <a:spLocks noChangeArrowheads="1"/>
          </p:cNvSpPr>
          <p:nvPr/>
        </p:nvSpPr>
        <p:spPr bwMode="auto">
          <a:xfrm>
            <a:off x="1828801" y="762000"/>
            <a:ext cx="348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24.22  </a:t>
            </a:r>
            <a:r>
              <a:rPr lang="en-US" altLang="en-US" sz="2000" i="1">
                <a:latin typeface="Times New Roman" panose="02020603050405020304" pitchFamily="18" charset="0"/>
              </a:rPr>
              <a:t>Path messages</a:t>
            </a:r>
          </a:p>
        </p:txBody>
      </p:sp>
      <p:sp>
        <p:nvSpPr>
          <p:cNvPr id="88781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78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14" y="2667001"/>
            <a:ext cx="8345487"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1978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883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8836" name="Text Box 4"/>
          <p:cNvSpPr txBox="1">
            <a:spLocks noChangeArrowheads="1"/>
          </p:cNvSpPr>
          <p:nvPr/>
        </p:nvSpPr>
        <p:spPr bwMode="auto">
          <a:xfrm>
            <a:off x="1828801" y="762000"/>
            <a:ext cx="348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24.23  </a:t>
            </a:r>
            <a:r>
              <a:rPr lang="en-US" altLang="en-US" sz="2000" i="1" dirty="0">
                <a:latin typeface="Times New Roman" panose="02020603050405020304" pitchFamily="18" charset="0"/>
              </a:rPr>
              <a:t>Resv messages</a:t>
            </a:r>
          </a:p>
        </p:txBody>
      </p:sp>
      <p:sp>
        <p:nvSpPr>
          <p:cNvPr id="88883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88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2657476"/>
            <a:ext cx="83280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8913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8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860" name="Text Box 4"/>
          <p:cNvSpPr txBox="1">
            <a:spLocks noChangeArrowheads="1"/>
          </p:cNvSpPr>
          <p:nvPr/>
        </p:nvSpPr>
        <p:spPr bwMode="auto">
          <a:xfrm>
            <a:off x="1828801" y="762000"/>
            <a:ext cx="413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24.24  </a:t>
            </a:r>
            <a:r>
              <a:rPr lang="en-US" altLang="en-US" sz="2000" i="1">
                <a:latin typeface="Times New Roman" panose="02020603050405020304" pitchFamily="18" charset="0"/>
              </a:rPr>
              <a:t>Reservation merging</a:t>
            </a:r>
          </a:p>
        </p:txBody>
      </p:sp>
      <p:sp>
        <p:nvSpPr>
          <p:cNvPr id="8898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98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2503488"/>
            <a:ext cx="8335962" cy="222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0084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8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884" name="Text Box 4"/>
          <p:cNvSpPr txBox="1">
            <a:spLocks noChangeArrowheads="1"/>
          </p:cNvSpPr>
          <p:nvPr/>
        </p:nvSpPr>
        <p:spPr bwMode="auto">
          <a:xfrm>
            <a:off x="1828801" y="762000"/>
            <a:ext cx="382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24.25  </a:t>
            </a:r>
            <a:r>
              <a:rPr lang="en-US" altLang="en-US" sz="2000" i="1">
                <a:latin typeface="Times New Roman" panose="02020603050405020304" pitchFamily="18" charset="0"/>
              </a:rPr>
              <a:t>Reservation styles</a:t>
            </a:r>
          </a:p>
        </p:txBody>
      </p:sp>
      <p:sp>
        <p:nvSpPr>
          <p:cNvPr id="8908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0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89" y="2112964"/>
            <a:ext cx="7185025"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679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9"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4.  Admission Control</a:t>
            </a:r>
            <a:endParaRPr lang="en-US" sz="4000" i="1" dirty="0"/>
          </a:p>
        </p:txBody>
      </p:sp>
      <p:sp>
        <p:nvSpPr>
          <p:cNvPr id="9" name="Rectangle 11"/>
          <p:cNvSpPr>
            <a:spLocks noChangeArrowheads="1"/>
          </p:cNvSpPr>
          <p:nvPr/>
        </p:nvSpPr>
        <p:spPr bwMode="auto">
          <a:xfrm>
            <a:off x="1676400" y="1589473"/>
            <a:ext cx="8763000" cy="3908762"/>
          </a:xfrm>
          <a:prstGeom prst="rect">
            <a:avLst/>
          </a:prstGeom>
          <a:noFill/>
          <a:ln>
            <a:noFill/>
          </a:ln>
          <a:effectLst/>
          <a:extLst/>
        </p:spPr>
        <p:txBody>
          <a:bodyPr wrap="square">
            <a:spAutoFit/>
          </a:bodyPr>
          <a:lstStyle/>
          <a:p>
            <a:pPr marL="457200" indent="-457200">
              <a:buFont typeface="Arial" panose="020B0604020202020204" pitchFamily="34" charset="0"/>
              <a:buChar char="•"/>
            </a:pPr>
            <a:r>
              <a:rPr lang="en-US" altLang="en-US" sz="3200" dirty="0" smtClean="0"/>
              <a:t>The device decides whether to </a:t>
            </a:r>
            <a:r>
              <a:rPr lang="en-US" altLang="en-US" sz="3200" u="sng" dirty="0" smtClean="0"/>
              <a:t>accept or reject </a:t>
            </a:r>
            <a:r>
              <a:rPr lang="en-US" altLang="en-US" sz="3200" dirty="0" smtClean="0"/>
              <a:t>a flow, based on predefined parameters</a:t>
            </a:r>
          </a:p>
          <a:p>
            <a:pPr marL="457200" indent="-457200">
              <a:buFont typeface="Arial" panose="020B0604020202020204" pitchFamily="34" charset="0"/>
              <a:buChar char="•"/>
            </a:pPr>
            <a:r>
              <a:rPr lang="en-US" altLang="en-US" sz="3200" dirty="0" smtClean="0"/>
              <a:t>Before processing, these </a:t>
            </a:r>
            <a:r>
              <a:rPr lang="en-US" altLang="en-US" sz="3200" u="sng" dirty="0" smtClean="0"/>
              <a:t>parameters are checked</a:t>
            </a:r>
            <a:r>
              <a:rPr lang="en-US" altLang="en-US" sz="3200" dirty="0" smtClean="0"/>
              <a:t>; in order to see if, its </a:t>
            </a:r>
            <a:r>
              <a:rPr lang="en-US" altLang="en-US" sz="3200" i="1" u="sng" dirty="0" smtClean="0"/>
              <a:t>capacity</a:t>
            </a:r>
            <a:r>
              <a:rPr lang="en-US" altLang="en-US" sz="3200" dirty="0" smtClean="0"/>
              <a:t> and </a:t>
            </a:r>
            <a:r>
              <a:rPr lang="en-US" altLang="en-US" sz="3200" i="1" u="sng" dirty="0" smtClean="0"/>
              <a:t>its previous commitments to other flows</a:t>
            </a:r>
            <a:r>
              <a:rPr lang="en-US" altLang="en-US" sz="3200" dirty="0" smtClean="0"/>
              <a:t>, can handle the new flow. </a:t>
            </a:r>
            <a:endParaRPr lang="en-US" altLang="en-US" sz="3200" dirty="0"/>
          </a:p>
          <a:p>
            <a:pPr marL="914400" lvl="1" indent="-457200">
              <a:buFont typeface="Wingdings" panose="05000000000000000000" pitchFamily="2" charset="2"/>
              <a:buChar char="Ø"/>
            </a:pPr>
            <a:r>
              <a:rPr lang="en-US" altLang="en-US" sz="2800" dirty="0" smtClean="0"/>
              <a:t>Capacity means in terms of bandwidth,  buffer size, CPU speed etc.</a:t>
            </a:r>
          </a:p>
        </p:txBody>
      </p:sp>
    </p:spTree>
    <p:extLst>
      <p:ext uri="{BB962C8B-B14F-4D97-AF65-F5344CB8AC3E}">
        <p14:creationId xmlns:p14="http://schemas.microsoft.com/office/powerpoint/2010/main" val="2255015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9"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smtClean="0"/>
              <a:t>The Example Protocol – </a:t>
            </a:r>
            <a:r>
              <a:rPr lang="en-US" sz="4000" i="1" dirty="0" smtClean="0"/>
              <a:t>OSPF</a:t>
            </a:r>
            <a:endParaRPr lang="en-US" sz="4000" i="1" dirty="0"/>
          </a:p>
        </p:txBody>
      </p:sp>
      <p:sp>
        <p:nvSpPr>
          <p:cNvPr id="9" name="Rectangle 11"/>
          <p:cNvSpPr>
            <a:spLocks noChangeArrowheads="1"/>
          </p:cNvSpPr>
          <p:nvPr/>
        </p:nvSpPr>
        <p:spPr bwMode="auto">
          <a:xfrm>
            <a:off x="1676400" y="1589473"/>
            <a:ext cx="8763000" cy="4524315"/>
          </a:xfrm>
          <a:prstGeom prst="rect">
            <a:avLst/>
          </a:prstGeom>
          <a:noFill/>
          <a:ln>
            <a:noFill/>
          </a:ln>
          <a:effectLst/>
          <a:extLst/>
        </p:spPr>
        <p:txBody>
          <a:bodyPr wrap="square">
            <a:spAutoFit/>
          </a:bodyPr>
          <a:lstStyle/>
          <a:p>
            <a:pPr marL="457200" indent="-457200">
              <a:buFont typeface="Arial" panose="020B0604020202020204" pitchFamily="34" charset="0"/>
              <a:buChar char="•"/>
            </a:pPr>
            <a:r>
              <a:rPr lang="en-US" altLang="en-US" sz="3200" dirty="0" smtClean="0"/>
              <a:t>Open Shortest Path First</a:t>
            </a:r>
          </a:p>
          <a:p>
            <a:pPr marL="457200" indent="-457200">
              <a:buFont typeface="Arial" panose="020B0604020202020204" pitchFamily="34" charset="0"/>
              <a:buChar char="•"/>
            </a:pPr>
            <a:r>
              <a:rPr lang="en-US" altLang="en-US" sz="3200" i="1" u="sng" dirty="0" smtClean="0"/>
              <a:t>Areas</a:t>
            </a:r>
            <a:r>
              <a:rPr lang="en-US" altLang="en-US" sz="3200" dirty="0" smtClean="0"/>
              <a:t> – Collection of networks, host and routers all contained within an autonomous system</a:t>
            </a:r>
          </a:p>
          <a:p>
            <a:pPr marL="457200" indent="-457200">
              <a:buFont typeface="Arial" panose="020B0604020202020204" pitchFamily="34" charset="0"/>
              <a:buChar char="•"/>
            </a:pPr>
            <a:r>
              <a:rPr lang="en-US" altLang="en-US" sz="3200" dirty="0" smtClean="0"/>
              <a:t>Area Border routers</a:t>
            </a:r>
          </a:p>
          <a:p>
            <a:pPr marL="457200" indent="-457200">
              <a:buFont typeface="Arial" panose="020B0604020202020204" pitchFamily="34" charset="0"/>
              <a:buChar char="•"/>
            </a:pPr>
            <a:r>
              <a:rPr lang="en-US" altLang="en-US" sz="3200" dirty="0" smtClean="0"/>
              <a:t>Backbone &amp; Backbone routers</a:t>
            </a:r>
          </a:p>
          <a:p>
            <a:pPr marL="457200" indent="-457200">
              <a:buFont typeface="Arial" panose="020B0604020202020204" pitchFamily="34" charset="0"/>
              <a:buChar char="•"/>
            </a:pPr>
            <a:r>
              <a:rPr lang="en-US" altLang="en-US" sz="3200" dirty="0" smtClean="0"/>
              <a:t>Virtual link</a:t>
            </a:r>
          </a:p>
          <a:p>
            <a:pPr marL="457200" indent="-457200">
              <a:buFont typeface="Arial" panose="020B0604020202020204" pitchFamily="34" charset="0"/>
              <a:buChar char="•"/>
            </a:pPr>
            <a:r>
              <a:rPr lang="en-US" altLang="en-US" sz="3200" dirty="0" smtClean="0"/>
              <a:t>Area identification</a:t>
            </a:r>
          </a:p>
          <a:p>
            <a:pPr marL="457200" indent="-457200">
              <a:buFont typeface="Arial" panose="020B0604020202020204" pitchFamily="34" charset="0"/>
              <a:buChar char="•"/>
            </a:pPr>
            <a:r>
              <a:rPr lang="en-US" altLang="en-US" sz="3200" dirty="0" smtClean="0"/>
              <a:t>Metric</a:t>
            </a:r>
          </a:p>
          <a:p>
            <a:pPr marL="457200" indent="-457200">
              <a:buFont typeface="Arial" panose="020B0604020202020204" pitchFamily="34" charset="0"/>
              <a:buChar char="•"/>
            </a:pPr>
            <a:r>
              <a:rPr lang="en-US" altLang="en-US" sz="3200" dirty="0" smtClean="0"/>
              <a:t>Types of links</a:t>
            </a:r>
          </a:p>
        </p:txBody>
      </p:sp>
    </p:spTree>
    <p:extLst>
      <p:ext uri="{BB962C8B-B14F-4D97-AF65-F5344CB8AC3E}">
        <p14:creationId xmlns:p14="http://schemas.microsoft.com/office/powerpoint/2010/main" val="2141115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47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476" name="Text Box 4"/>
          <p:cNvSpPr txBox="1">
            <a:spLocks noChangeArrowheads="1"/>
          </p:cNvSpPr>
          <p:nvPr/>
        </p:nvSpPr>
        <p:spPr bwMode="auto">
          <a:xfrm>
            <a:off x="1828801" y="381000"/>
            <a:ext cx="5286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22.24  </a:t>
            </a:r>
            <a:r>
              <a:rPr lang="en-US" altLang="en-US" sz="2000" i="1">
                <a:latin typeface="Times New Roman" panose="02020603050405020304" pitchFamily="18" charset="0"/>
              </a:rPr>
              <a:t>Areas in an autonomous system</a:t>
            </a:r>
          </a:p>
        </p:txBody>
      </p:sp>
      <p:sp>
        <p:nvSpPr>
          <p:cNvPr id="11294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29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15287"/>
            <a:ext cx="10419292" cy="450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35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Services Provided to the Transport Layer</a:t>
            </a:r>
          </a:p>
        </p:txBody>
      </p:sp>
      <p:sp>
        <p:nvSpPr>
          <p:cNvPr id="6147" name="Rectangle 3"/>
          <p:cNvSpPr>
            <a:spLocks noGrp="1" noChangeArrowheads="1"/>
          </p:cNvSpPr>
          <p:nvPr>
            <p:ph type="body" idx="1"/>
          </p:nvPr>
        </p:nvSpPr>
        <p:spPr>
          <a:xfrm>
            <a:off x="2019166" y="1417638"/>
            <a:ext cx="8867775" cy="4745037"/>
          </a:xfrm>
        </p:spPr>
        <p:txBody>
          <a:bodyPr>
            <a:normAutofit/>
          </a:bodyPr>
          <a:lstStyle/>
          <a:p>
            <a:pPr algn="just">
              <a:buFontTx/>
              <a:buChar char="•"/>
            </a:pPr>
            <a:r>
              <a:rPr lang="en-US" altLang="en-US" sz="3000" dirty="0" smtClean="0"/>
              <a:t>Services should be </a:t>
            </a:r>
            <a:r>
              <a:rPr lang="en-US" altLang="en-US" sz="3000" i="1" u="sng" dirty="0" smtClean="0"/>
              <a:t>independent of router technology</a:t>
            </a:r>
          </a:p>
          <a:p>
            <a:pPr algn="just">
              <a:buFontTx/>
              <a:buChar char="•"/>
            </a:pPr>
            <a:endParaRPr lang="en-US" altLang="en-US" sz="3000" i="1" u="sng" dirty="0" smtClean="0"/>
          </a:p>
          <a:p>
            <a:pPr algn="just">
              <a:buFontTx/>
              <a:buChar char="•"/>
            </a:pPr>
            <a:r>
              <a:rPr lang="en-US" altLang="en-US" sz="3000" dirty="0" smtClean="0"/>
              <a:t>The transport layer should be </a:t>
            </a:r>
            <a:r>
              <a:rPr lang="en-US" altLang="en-US" sz="3000" i="1" u="sng" dirty="0" smtClean="0"/>
              <a:t>shielded from (covered with) number, type and topology of routers present</a:t>
            </a:r>
          </a:p>
          <a:p>
            <a:pPr algn="just">
              <a:buFontTx/>
              <a:buChar char="•"/>
            </a:pPr>
            <a:endParaRPr lang="en-US" altLang="en-US" sz="3000" i="1" u="sng" dirty="0" smtClean="0"/>
          </a:p>
          <a:p>
            <a:pPr algn="just">
              <a:buFontTx/>
              <a:buChar char="•"/>
            </a:pPr>
            <a:r>
              <a:rPr lang="en-US" altLang="en-US" sz="3000" dirty="0" smtClean="0"/>
              <a:t>The network addresses made available to transport layer should </a:t>
            </a:r>
            <a:r>
              <a:rPr lang="en-US" altLang="en-US" sz="3000" i="1" u="sng" dirty="0" smtClean="0"/>
              <a:t>use a uniform numbering plan</a:t>
            </a:r>
            <a:r>
              <a:rPr lang="en-US" altLang="en-US" sz="3000" dirty="0" smtClean="0"/>
              <a:t>, even across LANs and WANs</a:t>
            </a:r>
            <a:endParaRPr lang="en-US" altLang="en-US" sz="3000" dirty="0"/>
          </a:p>
        </p:txBody>
      </p:sp>
    </p:spTree>
    <p:extLst>
      <p:ext uri="{BB962C8B-B14F-4D97-AF65-F5344CB8AC3E}">
        <p14:creationId xmlns:p14="http://schemas.microsoft.com/office/powerpoint/2010/main" val="309722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523"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524" name="Text Box 4"/>
          <p:cNvSpPr txBox="1">
            <a:spLocks noChangeArrowheads="1"/>
          </p:cNvSpPr>
          <p:nvPr/>
        </p:nvSpPr>
        <p:spPr bwMode="auto">
          <a:xfrm>
            <a:off x="1828800" y="381000"/>
            <a:ext cx="341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22.25  </a:t>
            </a:r>
            <a:r>
              <a:rPr lang="en-US" altLang="en-US" sz="2000" i="1">
                <a:latin typeface="Times New Roman" panose="02020603050405020304" pitchFamily="18" charset="0"/>
              </a:rPr>
              <a:t>Types of links</a:t>
            </a:r>
          </a:p>
        </p:txBody>
      </p:sp>
      <p:sp>
        <p:nvSpPr>
          <p:cNvPr id="1131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31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2430463"/>
            <a:ext cx="7175500" cy="164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4296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71"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72" name="Text Box 4"/>
          <p:cNvSpPr txBox="1">
            <a:spLocks noChangeArrowheads="1"/>
          </p:cNvSpPr>
          <p:nvPr/>
        </p:nvSpPr>
        <p:spPr bwMode="auto">
          <a:xfrm>
            <a:off x="1828801" y="381000"/>
            <a:ext cx="3895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22.26  </a:t>
            </a:r>
            <a:r>
              <a:rPr lang="en-US" altLang="en-US" sz="2000" i="1">
                <a:latin typeface="Times New Roman" panose="02020603050405020304" pitchFamily="18" charset="0"/>
              </a:rPr>
              <a:t>Point-to-point link</a:t>
            </a:r>
          </a:p>
        </p:txBody>
      </p:sp>
      <p:sp>
        <p:nvSpPr>
          <p:cNvPr id="113357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33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2830514"/>
            <a:ext cx="782955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025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61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620" name="Text Box 4"/>
          <p:cNvSpPr txBox="1">
            <a:spLocks noChangeArrowheads="1"/>
          </p:cNvSpPr>
          <p:nvPr/>
        </p:nvSpPr>
        <p:spPr bwMode="auto">
          <a:xfrm>
            <a:off x="1828801" y="381000"/>
            <a:ext cx="3446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22.27  </a:t>
            </a:r>
            <a:r>
              <a:rPr lang="en-US" altLang="en-US" sz="2000" i="1">
                <a:latin typeface="Times New Roman" panose="02020603050405020304" pitchFamily="18" charset="0"/>
              </a:rPr>
              <a:t>Transient link</a:t>
            </a:r>
          </a:p>
        </p:txBody>
      </p:sp>
      <p:sp>
        <p:nvSpPr>
          <p:cNvPr id="11356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35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419350"/>
            <a:ext cx="8583612"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6161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7667"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7668" name="Text Box 4"/>
          <p:cNvSpPr txBox="1">
            <a:spLocks noChangeArrowheads="1"/>
          </p:cNvSpPr>
          <p:nvPr/>
        </p:nvSpPr>
        <p:spPr bwMode="auto">
          <a:xfrm>
            <a:off x="1828801" y="381000"/>
            <a:ext cx="291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22.28  </a:t>
            </a:r>
            <a:r>
              <a:rPr lang="en-US" altLang="en-US" sz="2000" i="1">
                <a:latin typeface="Times New Roman" panose="02020603050405020304" pitchFamily="18" charset="0"/>
              </a:rPr>
              <a:t>Stub link</a:t>
            </a:r>
          </a:p>
        </p:txBody>
      </p:sp>
      <p:sp>
        <p:nvSpPr>
          <p:cNvPr id="11376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37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4" y="2303464"/>
            <a:ext cx="8054975"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7326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971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9716" name="Text Box 4"/>
          <p:cNvSpPr txBox="1">
            <a:spLocks noChangeArrowheads="1"/>
          </p:cNvSpPr>
          <p:nvPr/>
        </p:nvSpPr>
        <p:spPr bwMode="auto">
          <a:xfrm>
            <a:off x="1828800" y="381000"/>
            <a:ext cx="825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22.29  </a:t>
            </a:r>
            <a:r>
              <a:rPr lang="en-US" altLang="en-US" sz="2000" i="1">
                <a:latin typeface="Times New Roman" panose="02020603050405020304" pitchFamily="18" charset="0"/>
              </a:rPr>
              <a:t>Example of an AS and its graphical representation in OSPF</a:t>
            </a:r>
          </a:p>
        </p:txBody>
      </p:sp>
      <p:sp>
        <p:nvSpPr>
          <p:cNvPr id="113971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397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988" y="1173163"/>
            <a:ext cx="6983412"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6393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9" name="Line 5"/>
          <p:cNvSpPr>
            <a:spLocks noChangeShapeType="1"/>
          </p:cNvSpPr>
          <p:nvPr/>
        </p:nvSpPr>
        <p:spPr bwMode="auto">
          <a:xfrm>
            <a:off x="1676400" y="6660524"/>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itle 1"/>
          <p:cNvSpPr txBox="1">
            <a:spLocks/>
          </p:cNvSpPr>
          <p:nvPr/>
        </p:nvSpPr>
        <p:spPr>
          <a:xfrm>
            <a:off x="1676400" y="573088"/>
            <a:ext cx="9997440"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dirty="0"/>
              <a:t>The Example Protocol – </a:t>
            </a:r>
            <a:r>
              <a:rPr lang="en-US" sz="4000" i="1" dirty="0" smtClean="0"/>
              <a:t>BGP</a:t>
            </a:r>
            <a:endParaRPr lang="en-US" sz="4000" i="1" dirty="0"/>
          </a:p>
        </p:txBody>
      </p:sp>
      <p:sp>
        <p:nvSpPr>
          <p:cNvPr id="9" name="Rectangle 11"/>
          <p:cNvSpPr>
            <a:spLocks noChangeArrowheads="1"/>
          </p:cNvSpPr>
          <p:nvPr/>
        </p:nvSpPr>
        <p:spPr bwMode="auto">
          <a:xfrm>
            <a:off x="1676400" y="1589473"/>
            <a:ext cx="8763000" cy="1015663"/>
          </a:xfrm>
          <a:prstGeom prst="rect">
            <a:avLst/>
          </a:prstGeom>
          <a:noFill/>
          <a:ln>
            <a:noFill/>
          </a:ln>
          <a:effectLst/>
          <a:extLst/>
        </p:spPr>
        <p:txBody>
          <a:bodyPr wrap="square">
            <a:spAutoFit/>
          </a:bodyPr>
          <a:lstStyle/>
          <a:p>
            <a:pPr marL="457200" indent="-457200">
              <a:buFont typeface="Arial" panose="020B0604020202020204" pitchFamily="34" charset="0"/>
              <a:buChar char="•"/>
            </a:pPr>
            <a:r>
              <a:rPr lang="en-US" altLang="en-US" sz="3200" dirty="0" smtClean="0"/>
              <a:t>Border </a:t>
            </a:r>
            <a:r>
              <a:rPr lang="en-US" altLang="en-US" sz="3200" smtClean="0"/>
              <a:t>Gateway Protocol</a:t>
            </a:r>
          </a:p>
          <a:p>
            <a:pPr marL="457200" indent="-457200">
              <a:buFont typeface="Arial" panose="020B0604020202020204" pitchFamily="34" charset="0"/>
              <a:buChar char="•"/>
            </a:pPr>
            <a:endParaRPr lang="en-US" altLang="en-US" sz="2800" dirty="0" smtClean="0"/>
          </a:p>
        </p:txBody>
      </p:sp>
    </p:spTree>
    <p:extLst>
      <p:ext uri="{BB962C8B-B14F-4D97-AF65-F5344CB8AC3E}">
        <p14:creationId xmlns:p14="http://schemas.microsoft.com/office/powerpoint/2010/main" val="4801377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5859"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5860" name="Text Box 4"/>
          <p:cNvSpPr txBox="1">
            <a:spLocks noChangeArrowheads="1"/>
          </p:cNvSpPr>
          <p:nvPr/>
        </p:nvSpPr>
        <p:spPr bwMode="auto">
          <a:xfrm>
            <a:off x="1828801" y="381000"/>
            <a:ext cx="5681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22.32  </a:t>
            </a:r>
            <a:r>
              <a:rPr lang="en-US" altLang="en-US" sz="2000" i="1">
                <a:latin typeface="Times New Roman" panose="02020603050405020304" pitchFamily="18" charset="0"/>
              </a:rPr>
              <a:t>Internal and external BGP sessions</a:t>
            </a:r>
          </a:p>
        </p:txBody>
      </p:sp>
      <p:sp>
        <p:nvSpPr>
          <p:cNvPr id="11458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458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8" y="2103438"/>
            <a:ext cx="6919912"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994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06" name="Picture 2" descr="Forouzan4e07_bann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1096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8707" name="Rectangle 3"/>
          <p:cNvSpPr>
            <a:spLocks noChangeArrowheads="1"/>
          </p:cNvSpPr>
          <p:nvPr/>
        </p:nvSpPr>
        <p:spPr bwMode="auto">
          <a:xfrm>
            <a:off x="2667000" y="2514601"/>
            <a:ext cx="68580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400" dirty="0">
                <a:solidFill>
                  <a:schemeClr val="tx2"/>
                </a:solidFill>
              </a:rPr>
              <a:t>Chapter 20</a:t>
            </a:r>
          </a:p>
          <a:p>
            <a:pPr algn="ctr"/>
            <a:endParaRPr lang="en-US" altLang="en-US" sz="2000" dirty="0">
              <a:solidFill>
                <a:schemeClr val="tx2"/>
              </a:solidFill>
            </a:endParaRPr>
          </a:p>
          <a:p>
            <a:pPr algn="ctr"/>
            <a:r>
              <a:rPr lang="en-US" altLang="en-US" sz="4400" dirty="0"/>
              <a:t>Network Layer:</a:t>
            </a:r>
          </a:p>
          <a:p>
            <a:pPr algn="ctr"/>
            <a:r>
              <a:rPr lang="en-US" altLang="en-US" sz="4400" dirty="0"/>
              <a:t>Internet Protocol</a:t>
            </a:r>
          </a:p>
        </p:txBody>
      </p:sp>
      <p:sp>
        <p:nvSpPr>
          <p:cNvPr id="968708" name="Text Box 4"/>
          <p:cNvSpPr txBox="1">
            <a:spLocks noChangeArrowheads="1"/>
          </p:cNvSpPr>
          <p:nvPr/>
        </p:nvSpPr>
        <p:spPr bwMode="auto">
          <a:xfrm>
            <a:off x="1524000" y="6507164"/>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sz="1200">
                <a:latin typeface="Times New Roman" panose="02020603050405020304" pitchFamily="18" charset="0"/>
              </a:rPr>
              <a:t>Copyright © The McGraw-Hill Companies, Inc. Permission required for reproduction or display.</a:t>
            </a:r>
          </a:p>
        </p:txBody>
      </p:sp>
    </p:spTree>
    <p:extLst>
      <p:ext uri="{BB962C8B-B14F-4D97-AF65-F5344CB8AC3E}">
        <p14:creationId xmlns:p14="http://schemas.microsoft.com/office/powerpoint/2010/main" val="2405750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1752600" y="406400"/>
            <a:ext cx="18309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effectLst>
                  <a:outerShdw blurRad="38100" dist="38100" dir="2700000" algn="tl">
                    <a:srgbClr val="C0C0C0"/>
                  </a:outerShdw>
                </a:effectLst>
                <a:latin typeface="Times" panose="02020603050405020304" pitchFamily="18" charset="0"/>
              </a:rPr>
              <a:t>20-2   IPv4</a:t>
            </a:r>
          </a:p>
        </p:txBody>
      </p:sp>
      <p:sp>
        <p:nvSpPr>
          <p:cNvPr id="858116"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8117" name="Rectangle 5"/>
          <p:cNvSpPr>
            <a:spLocks noChangeArrowheads="1"/>
          </p:cNvSpPr>
          <p:nvPr/>
        </p:nvSpPr>
        <p:spPr bwMode="auto">
          <a:xfrm>
            <a:off x="1828800" y="1600200"/>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Internet Protocol version 4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IPv4</a:t>
            </a:r>
            <a:r>
              <a:rPr lang="en-US" altLang="en-US" sz="2800" i="1">
                <a:effectLst>
                  <a:outerShdw blurRad="38100" dist="38100" dir="2700000" algn="tl">
                    <a:srgbClr val="C0C0C0"/>
                  </a:outerShdw>
                </a:effectLst>
                <a:latin typeface="Times New Roman" panose="02020603050405020304" pitchFamily="18" charset="0"/>
              </a:rPr>
              <a:t>) is the delivery mechanism used by the TCP/IP protocols.</a:t>
            </a:r>
          </a:p>
        </p:txBody>
      </p:sp>
      <p:sp>
        <p:nvSpPr>
          <p:cNvPr id="858118" name="Rectangle 6"/>
          <p:cNvSpPr>
            <a:spLocks noChangeArrowheads="1"/>
          </p:cNvSpPr>
          <p:nvPr/>
        </p:nvSpPr>
        <p:spPr bwMode="auto">
          <a:xfrm>
            <a:off x="1676400" y="4679950"/>
            <a:ext cx="6705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Datagram</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Fragmentation</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Checksum</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Options</a:t>
            </a:r>
          </a:p>
        </p:txBody>
      </p:sp>
      <p:sp>
        <p:nvSpPr>
          <p:cNvPr id="858119" name="Text Box 7"/>
          <p:cNvSpPr txBox="1">
            <a:spLocks noChangeArrowheads="1"/>
          </p:cNvSpPr>
          <p:nvPr/>
        </p:nvSpPr>
        <p:spPr bwMode="auto">
          <a:xfrm>
            <a:off x="1689101" y="42037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7645465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5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0" name="Text Box 4"/>
          <p:cNvSpPr txBox="1">
            <a:spLocks noChangeArrowheads="1"/>
          </p:cNvSpPr>
          <p:nvPr/>
        </p:nvSpPr>
        <p:spPr bwMode="auto">
          <a:xfrm>
            <a:off x="1828801" y="762000"/>
            <a:ext cx="611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20.4  </a:t>
            </a:r>
            <a:r>
              <a:rPr lang="en-US" altLang="en-US" sz="2000" i="1">
                <a:latin typeface="Times New Roman" panose="02020603050405020304" pitchFamily="18" charset="0"/>
              </a:rPr>
              <a:t>Position of IPv4 in TCP/IP protocol suite</a:t>
            </a:r>
          </a:p>
        </p:txBody>
      </p:sp>
      <p:sp>
        <p:nvSpPr>
          <p:cNvPr id="86426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1984376"/>
            <a:ext cx="7916862"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662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4000"/>
              <a:t>Implementation of Connectionless Service</a:t>
            </a:r>
          </a:p>
        </p:txBody>
      </p:sp>
      <p:sp>
        <p:nvSpPr>
          <p:cNvPr id="8195" name="Rectangle 3"/>
          <p:cNvSpPr>
            <a:spLocks noGrp="1" noChangeArrowheads="1"/>
          </p:cNvSpPr>
          <p:nvPr>
            <p:ph type="body" idx="1"/>
          </p:nvPr>
        </p:nvSpPr>
        <p:spPr>
          <a:xfrm>
            <a:off x="1618874" y="1417638"/>
            <a:ext cx="9997440" cy="4800600"/>
          </a:xfrm>
        </p:spPr>
        <p:txBody>
          <a:bodyPr/>
          <a:lstStyle/>
          <a:p>
            <a:pPr algn="ctr">
              <a:buFontTx/>
              <a:buNone/>
            </a:pPr>
            <a:r>
              <a:rPr lang="en-US" altLang="en-US" dirty="0"/>
              <a:t>Routing within a diagram subnet.</a:t>
            </a:r>
          </a:p>
        </p:txBody>
      </p:sp>
      <p:pic>
        <p:nvPicPr>
          <p:cNvPr id="8198" name="Picture 6" descr="5-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5344" y="2561935"/>
            <a:ext cx="5524500" cy="391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4615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p:cNvSpPr txBox="1">
            <a:spLocks noChangeArrowheads="1"/>
          </p:cNvSpPr>
          <p:nvPr/>
        </p:nvSpPr>
        <p:spPr bwMode="auto">
          <a:xfrm>
            <a:off x="1828801" y="762000"/>
            <a:ext cx="413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20.5  </a:t>
            </a:r>
            <a:r>
              <a:rPr lang="en-US" altLang="en-US" sz="2000" i="1">
                <a:latin typeface="Times New Roman" panose="02020603050405020304" pitchFamily="18" charset="0"/>
              </a:rPr>
              <a:t>IPv4 datagram format</a:t>
            </a:r>
          </a:p>
        </p:txBody>
      </p:sp>
      <p:sp>
        <p:nvSpPr>
          <p:cNvPr id="86528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5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6" y="1662114"/>
            <a:ext cx="6334125" cy="435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3457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p:cNvSpPr txBox="1">
            <a:spLocks noChangeArrowheads="1"/>
          </p:cNvSpPr>
          <p:nvPr/>
        </p:nvSpPr>
        <p:spPr bwMode="auto">
          <a:xfrm>
            <a:off x="1828801" y="762000"/>
            <a:ext cx="5692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20.6  </a:t>
            </a:r>
            <a:r>
              <a:rPr lang="en-US" altLang="en-US" sz="2000" i="1">
                <a:latin typeface="Times New Roman" panose="02020603050405020304" pitchFamily="18" charset="0"/>
              </a:rPr>
              <a:t>Service type or differentiated services</a:t>
            </a:r>
          </a:p>
        </p:txBody>
      </p:sp>
      <p:sp>
        <p:nvSpPr>
          <p:cNvPr id="86630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4" y="2727326"/>
            <a:ext cx="77422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986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3886200" y="1295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20.1  </a:t>
            </a:r>
            <a:r>
              <a:rPr lang="en-US" altLang="en-US" sz="2000" i="1">
                <a:latin typeface="Times New Roman" panose="02020603050405020304" pitchFamily="18" charset="0"/>
              </a:rPr>
              <a:t>Types of service</a:t>
            </a:r>
          </a:p>
        </p:txBody>
      </p:sp>
      <p:pic>
        <p:nvPicPr>
          <p:cNvPr id="886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800226"/>
            <a:ext cx="5348288" cy="358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5321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ext Box 2"/>
          <p:cNvSpPr txBox="1">
            <a:spLocks noChangeArrowheads="1"/>
          </p:cNvSpPr>
          <p:nvPr/>
        </p:nvSpPr>
        <p:spPr bwMode="auto">
          <a:xfrm>
            <a:off x="2971801" y="152400"/>
            <a:ext cx="411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20.2  </a:t>
            </a:r>
            <a:r>
              <a:rPr lang="en-US" altLang="en-US" sz="2000" i="1">
                <a:latin typeface="Times New Roman" panose="02020603050405020304" pitchFamily="18" charset="0"/>
              </a:rPr>
              <a:t>Default types of service</a:t>
            </a:r>
          </a:p>
        </p:txBody>
      </p:sp>
      <p:pic>
        <p:nvPicPr>
          <p:cNvPr id="8878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3838" y="533401"/>
            <a:ext cx="6608762" cy="588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494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ext Box 2"/>
          <p:cNvSpPr txBox="1">
            <a:spLocks noChangeArrowheads="1"/>
          </p:cNvSpPr>
          <p:nvPr/>
        </p:nvSpPr>
        <p:spPr bwMode="auto">
          <a:xfrm>
            <a:off x="4267201" y="1371600"/>
            <a:ext cx="395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20.3  </a:t>
            </a:r>
            <a:r>
              <a:rPr lang="en-US" altLang="en-US" sz="2000" i="1">
                <a:latin typeface="Times New Roman" panose="02020603050405020304" pitchFamily="18" charset="0"/>
              </a:rPr>
              <a:t>Values for codepoints</a:t>
            </a:r>
          </a:p>
        </p:txBody>
      </p:sp>
      <p:pic>
        <p:nvPicPr>
          <p:cNvPr id="88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1752601"/>
            <a:ext cx="5110163"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4278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85769"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70" name="Line 10"/>
          <p:cNvSpPr>
            <a:spLocks noChangeShapeType="1"/>
          </p:cNvSpPr>
          <p:nvPr/>
        </p:nvSpPr>
        <p:spPr bwMode="auto">
          <a:xfrm>
            <a:off x="1982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71" name="Rectangle 11"/>
          <p:cNvSpPr>
            <a:spLocks noChangeArrowheads="1"/>
          </p:cNvSpPr>
          <p:nvPr/>
        </p:nvSpPr>
        <p:spPr bwMode="auto">
          <a:xfrm>
            <a:off x="2019300" y="2759075"/>
            <a:ext cx="8077200" cy="954107"/>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t>The total length field defines the total length of the datagram including the header.</a:t>
            </a:r>
          </a:p>
        </p:txBody>
      </p:sp>
      <p:grpSp>
        <p:nvGrpSpPr>
          <p:cNvPr id="885772" name="Group 12"/>
          <p:cNvGrpSpPr>
            <a:grpSpLocks/>
          </p:cNvGrpSpPr>
          <p:nvPr/>
        </p:nvGrpSpPr>
        <p:grpSpPr bwMode="auto">
          <a:xfrm>
            <a:off x="1981200" y="1981200"/>
            <a:ext cx="1143000" cy="566738"/>
            <a:chOff x="1200" y="1248"/>
            <a:chExt cx="720" cy="357"/>
          </a:xfrm>
        </p:grpSpPr>
        <p:pic>
          <p:nvPicPr>
            <p:cNvPr id="8857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577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583000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1"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p:cNvSpPr txBox="1">
            <a:spLocks noChangeArrowheads="1"/>
          </p:cNvSpPr>
          <p:nvPr/>
        </p:nvSpPr>
        <p:spPr bwMode="auto">
          <a:xfrm>
            <a:off x="1828800" y="762000"/>
            <a:ext cx="775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20.7  </a:t>
            </a:r>
            <a:r>
              <a:rPr lang="en-US" altLang="en-US" sz="2000" i="1">
                <a:latin typeface="Times New Roman" panose="02020603050405020304" pitchFamily="18" charset="0"/>
              </a:rPr>
              <a:t>Encapsulation of a small datagram in an Ethernet frame</a:t>
            </a:r>
          </a:p>
        </p:txBody>
      </p:sp>
      <p:sp>
        <p:nvSpPr>
          <p:cNvPr id="867333"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2590800"/>
            <a:ext cx="869315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0287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p:cNvSpPr txBox="1">
            <a:spLocks noChangeArrowheads="1"/>
          </p:cNvSpPr>
          <p:nvPr/>
        </p:nvSpPr>
        <p:spPr bwMode="auto">
          <a:xfrm>
            <a:off x="1828800" y="762000"/>
            <a:ext cx="5626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20.8  </a:t>
            </a:r>
            <a:r>
              <a:rPr lang="en-US" altLang="en-US" sz="2000" i="1">
                <a:latin typeface="Times New Roman" panose="02020603050405020304" pitchFamily="18" charset="0"/>
              </a:rPr>
              <a:t>Protocol field and encapsulated data</a:t>
            </a:r>
          </a:p>
        </p:txBody>
      </p:sp>
      <p:sp>
        <p:nvSpPr>
          <p:cNvPr id="86835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541588"/>
            <a:ext cx="7715250"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0047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ext Box 2"/>
          <p:cNvSpPr txBox="1">
            <a:spLocks noChangeArrowheads="1"/>
          </p:cNvSpPr>
          <p:nvPr/>
        </p:nvSpPr>
        <p:spPr bwMode="auto">
          <a:xfrm>
            <a:off x="3935414" y="1371600"/>
            <a:ext cx="3303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20.4  </a:t>
            </a:r>
            <a:r>
              <a:rPr lang="en-US" altLang="en-US" sz="2000" i="1">
                <a:latin typeface="Times New Roman" panose="02020603050405020304" pitchFamily="18" charset="0"/>
              </a:rPr>
              <a:t>Protocol values</a:t>
            </a:r>
          </a:p>
        </p:txBody>
      </p:sp>
      <p:pic>
        <p:nvPicPr>
          <p:cNvPr id="889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6" y="1843088"/>
            <a:ext cx="5127625" cy="394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201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8057"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latin typeface="Times New Roman" panose="02020603050405020304" pitchFamily="18" charset="0"/>
              </a:rPr>
              <a:t>An IPv4 packet has arrived with the first 8 bits as shown:</a:t>
            </a:r>
          </a:p>
          <a:p>
            <a:pPr algn="ctr"/>
            <a:r>
              <a:rPr lang="en-US" altLang="en-US" sz="2800" i="1">
                <a:solidFill>
                  <a:schemeClr val="folHlink"/>
                </a:solidFill>
                <a:latin typeface="Times New Roman" panose="02020603050405020304" pitchFamily="18" charset="0"/>
              </a:rPr>
              <a:t>01000010</a:t>
            </a:r>
          </a:p>
          <a:p>
            <a:pPr algn="just"/>
            <a:r>
              <a:rPr lang="en-US" altLang="en-US" sz="2800" i="1">
                <a:latin typeface="Times New Roman" panose="02020603050405020304" pitchFamily="18" charset="0"/>
              </a:rPr>
              <a:t>The receiver discards the packet. Why?</a:t>
            </a:r>
          </a:p>
        </p:txBody>
      </p:sp>
      <p:sp>
        <p:nvSpPr>
          <p:cNvPr id="898058" name="Rectangle 10"/>
          <p:cNvSpPr>
            <a:spLocks noChangeArrowheads="1"/>
          </p:cNvSpPr>
          <p:nvPr/>
        </p:nvSpPr>
        <p:spPr bwMode="auto">
          <a:xfrm>
            <a:off x="1752600" y="3106738"/>
            <a:ext cx="8686800" cy="26543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There is an error in this packet. The 4 leftmost bits (0100) show the version, which is correct. The next 4 bits (0010) show an invalid header length (2 × 4 = 8). The minimum number of bytes in the header must be </a:t>
            </a:r>
            <a:r>
              <a:rPr lang="en-US" altLang="en-US" sz="2800" i="1">
                <a:solidFill>
                  <a:schemeClr val="folHlink"/>
                </a:solidFill>
                <a:latin typeface="Times" panose="02020603050405020304" pitchFamily="18" charset="0"/>
              </a:rPr>
              <a:t>20</a:t>
            </a:r>
            <a:r>
              <a:rPr lang="en-US" altLang="en-US" sz="2800" i="1">
                <a:latin typeface="Times" panose="02020603050405020304" pitchFamily="18" charset="0"/>
              </a:rPr>
              <a:t>. The packet has been corrupted in transmission.</a:t>
            </a:r>
          </a:p>
        </p:txBody>
      </p:sp>
      <p:sp>
        <p:nvSpPr>
          <p:cNvPr id="898059" name="Text Box 11"/>
          <p:cNvSpPr txBox="1">
            <a:spLocks noChangeArrowheads="1"/>
          </p:cNvSpPr>
          <p:nvPr/>
        </p:nvSpPr>
        <p:spPr bwMode="auto">
          <a:xfrm>
            <a:off x="2667000" y="-7620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20.1</a:t>
            </a:r>
          </a:p>
        </p:txBody>
      </p:sp>
    </p:spTree>
    <p:extLst>
      <p:ext uri="{BB962C8B-B14F-4D97-AF65-F5344CB8AC3E}">
        <p14:creationId xmlns:p14="http://schemas.microsoft.com/office/powerpoint/2010/main" val="3551772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z="3600"/>
              <a:t>Implementation of Connection-Oriented Service</a:t>
            </a:r>
          </a:p>
        </p:txBody>
      </p:sp>
      <p:sp>
        <p:nvSpPr>
          <p:cNvPr id="9219" name="Rectangle 3"/>
          <p:cNvSpPr>
            <a:spLocks noGrp="1" noChangeArrowheads="1"/>
          </p:cNvSpPr>
          <p:nvPr>
            <p:ph type="body" idx="1"/>
          </p:nvPr>
        </p:nvSpPr>
        <p:spPr/>
        <p:txBody>
          <a:bodyPr/>
          <a:lstStyle/>
          <a:p>
            <a:pPr algn="ctr">
              <a:buFontTx/>
              <a:buNone/>
            </a:pPr>
            <a:r>
              <a:rPr lang="en-US" altLang="en-US" dirty="0"/>
              <a:t>Routing within a virtual-circuit subnet.</a:t>
            </a:r>
          </a:p>
        </p:txBody>
      </p:sp>
      <p:pic>
        <p:nvPicPr>
          <p:cNvPr id="9222" name="Picture 6" descr="5-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639" y="2574612"/>
            <a:ext cx="6902450" cy="38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7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7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7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7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7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8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899081"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In an IPv4 packet, the value of HLEN is 1000 in binary. How many bytes of options are being carried by this packet?</a:t>
            </a:r>
          </a:p>
        </p:txBody>
      </p:sp>
      <p:sp>
        <p:nvSpPr>
          <p:cNvPr id="899082" name="Rectangle 10"/>
          <p:cNvSpPr>
            <a:spLocks noChangeArrowheads="1"/>
          </p:cNvSpPr>
          <p:nvPr/>
        </p:nvSpPr>
        <p:spPr bwMode="auto">
          <a:xfrm>
            <a:off x="1752600" y="3106739"/>
            <a:ext cx="8686800" cy="1800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HLEN value is 8, which means the total number of bytes in the header is 8 × 4, or 32 bytes. The first 20 bytes are the base header, the next </a:t>
            </a:r>
            <a:r>
              <a:rPr lang="en-US" altLang="en-US" sz="2800" i="1">
                <a:solidFill>
                  <a:schemeClr val="folHlink"/>
                </a:solidFill>
                <a:latin typeface="Times" panose="02020603050405020304" pitchFamily="18" charset="0"/>
              </a:rPr>
              <a:t>12</a:t>
            </a:r>
            <a:r>
              <a:rPr lang="en-US" altLang="en-US" sz="2800" i="1">
                <a:latin typeface="Times" panose="02020603050405020304" pitchFamily="18" charset="0"/>
              </a:rPr>
              <a:t> bytes are the options.</a:t>
            </a:r>
          </a:p>
        </p:txBody>
      </p:sp>
      <p:sp>
        <p:nvSpPr>
          <p:cNvPr id="899083"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20.2</a:t>
            </a:r>
          </a:p>
        </p:txBody>
      </p:sp>
    </p:spTree>
    <p:extLst>
      <p:ext uri="{BB962C8B-B14F-4D97-AF65-F5344CB8AC3E}">
        <p14:creationId xmlns:p14="http://schemas.microsoft.com/office/powerpoint/2010/main" val="30921271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09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0105"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In an IPv4 packet, the value of HLEN is 5, and the value of the total length field is 0x0028. How many bytes of data are being carried by this packet?</a:t>
            </a:r>
          </a:p>
        </p:txBody>
      </p:sp>
      <p:sp>
        <p:nvSpPr>
          <p:cNvPr id="900106" name="Rectangle 10"/>
          <p:cNvSpPr>
            <a:spLocks noChangeArrowheads="1"/>
          </p:cNvSpPr>
          <p:nvPr/>
        </p:nvSpPr>
        <p:spPr bwMode="auto">
          <a:xfrm>
            <a:off x="1752600" y="3106738"/>
            <a:ext cx="8686800" cy="2227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The HLEN value is 5, which means the total number of bytes in the header is 5 × 4, or 20 bytes (no options). The total length is 40 bytes, which means the packet is carrying </a:t>
            </a:r>
            <a:r>
              <a:rPr lang="en-US" altLang="en-US" sz="2800" i="1">
                <a:solidFill>
                  <a:schemeClr val="folHlink"/>
                </a:solidFill>
                <a:latin typeface="Times" panose="02020603050405020304" pitchFamily="18" charset="0"/>
              </a:rPr>
              <a:t>20</a:t>
            </a:r>
            <a:r>
              <a:rPr lang="en-US" altLang="en-US" sz="2800" i="1">
                <a:latin typeface="Times" panose="02020603050405020304" pitchFamily="18" charset="0"/>
              </a:rPr>
              <a:t> bytes of data (40 − 20).</a:t>
            </a:r>
          </a:p>
        </p:txBody>
      </p:sp>
      <p:sp>
        <p:nvSpPr>
          <p:cNvPr id="900107"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20.3</a:t>
            </a:r>
          </a:p>
        </p:txBody>
      </p:sp>
    </p:spTree>
    <p:extLst>
      <p:ext uri="{BB962C8B-B14F-4D97-AF65-F5344CB8AC3E}">
        <p14:creationId xmlns:p14="http://schemas.microsoft.com/office/powerpoint/2010/main" val="811159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1129" name="Rectangle 9"/>
          <p:cNvSpPr>
            <a:spLocks noChangeArrowheads="1"/>
          </p:cNvSpPr>
          <p:nvPr/>
        </p:nvSpPr>
        <p:spPr bwMode="auto">
          <a:xfrm>
            <a:off x="1752600" y="1143001"/>
            <a:ext cx="8686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latin typeface="Times New Roman" panose="02020603050405020304" pitchFamily="18" charset="0"/>
              </a:rPr>
              <a:t>An IPv4 packet has arrived with the first few hexadecimal digits as shown.</a:t>
            </a:r>
          </a:p>
          <a:p>
            <a:pPr algn="ctr"/>
            <a:r>
              <a:rPr lang="en-US" altLang="en-US" sz="2800" i="1">
                <a:solidFill>
                  <a:schemeClr val="folHlink"/>
                </a:solidFill>
                <a:latin typeface="Times New Roman" panose="02020603050405020304" pitchFamily="18" charset="0"/>
              </a:rPr>
              <a:t>0x45000028000100000102</a:t>
            </a:r>
            <a:r>
              <a:rPr lang="en-US" altLang="en-US" sz="2800" i="1">
                <a:solidFill>
                  <a:schemeClr val="hlink"/>
                </a:solidFill>
                <a:latin typeface="Times New Roman" panose="02020603050405020304" pitchFamily="18" charset="0"/>
              </a:rPr>
              <a:t> </a:t>
            </a:r>
            <a:r>
              <a:rPr lang="en-US" altLang="en-US" sz="2800" i="1">
                <a:solidFill>
                  <a:schemeClr val="folHlink"/>
                </a:solidFill>
                <a:latin typeface="Times New Roman" panose="02020603050405020304" pitchFamily="18" charset="0"/>
              </a:rPr>
              <a:t>. . .</a:t>
            </a:r>
          </a:p>
          <a:p>
            <a:pPr algn="just"/>
            <a:r>
              <a:rPr lang="en-US" altLang="en-US" sz="2800" i="1">
                <a:latin typeface="Times New Roman" panose="02020603050405020304" pitchFamily="18" charset="0"/>
              </a:rPr>
              <a:t>How many hops can this packet travel before being dropped? The data belong to what upper-layer protocol?</a:t>
            </a:r>
          </a:p>
        </p:txBody>
      </p:sp>
      <p:sp>
        <p:nvSpPr>
          <p:cNvPr id="901130" name="Rectangle 10"/>
          <p:cNvSpPr>
            <a:spLocks noChangeArrowheads="1"/>
          </p:cNvSpPr>
          <p:nvPr/>
        </p:nvSpPr>
        <p:spPr bwMode="auto">
          <a:xfrm>
            <a:off x="1752600" y="3657600"/>
            <a:ext cx="8686800" cy="26543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To find the time-to-live field, we skip 8 bytes. The time-to-live field is the ninth byte, which is 01. This means the packet can travel only one hop. The protocol field is the next byte (02), which means that the upper-layer protocol is IGMP.</a:t>
            </a:r>
          </a:p>
        </p:txBody>
      </p:sp>
      <p:sp>
        <p:nvSpPr>
          <p:cNvPr id="901131"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20.4</a:t>
            </a:r>
          </a:p>
        </p:txBody>
      </p:sp>
    </p:spTree>
    <p:extLst>
      <p:ext uri="{BB962C8B-B14F-4D97-AF65-F5344CB8AC3E}">
        <p14:creationId xmlns:p14="http://schemas.microsoft.com/office/powerpoint/2010/main" val="24021339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7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9380" name="Text Box 4"/>
          <p:cNvSpPr txBox="1">
            <a:spLocks noChangeArrowheads="1"/>
          </p:cNvSpPr>
          <p:nvPr/>
        </p:nvSpPr>
        <p:spPr bwMode="auto">
          <a:xfrm>
            <a:off x="1828800" y="762000"/>
            <a:ext cx="506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20.9  </a:t>
            </a:r>
            <a:r>
              <a:rPr lang="en-US" altLang="en-US" sz="2000" i="1">
                <a:latin typeface="Times New Roman" panose="02020603050405020304" pitchFamily="18" charset="0"/>
              </a:rPr>
              <a:t>Maximum transfer unit (MTU)</a:t>
            </a:r>
          </a:p>
        </p:txBody>
      </p:sp>
      <p:sp>
        <p:nvSpPr>
          <p:cNvPr id="86938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564" y="2613026"/>
            <a:ext cx="7056437" cy="173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4453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ext Box 2"/>
          <p:cNvSpPr txBox="1">
            <a:spLocks noChangeArrowheads="1"/>
          </p:cNvSpPr>
          <p:nvPr/>
        </p:nvSpPr>
        <p:spPr bwMode="auto">
          <a:xfrm>
            <a:off x="3362326" y="762000"/>
            <a:ext cx="433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20.5  </a:t>
            </a:r>
            <a:r>
              <a:rPr lang="en-US" altLang="en-US" sz="2000" i="1">
                <a:latin typeface="Times New Roman" panose="02020603050405020304" pitchFamily="18" charset="0"/>
              </a:rPr>
              <a:t>MTUs for some networks</a:t>
            </a:r>
          </a:p>
        </p:txBody>
      </p:sp>
      <p:pic>
        <p:nvPicPr>
          <p:cNvPr id="89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64" y="1217614"/>
            <a:ext cx="6370637"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9928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p:cNvSpPr txBox="1">
            <a:spLocks noChangeArrowheads="1"/>
          </p:cNvSpPr>
          <p:nvPr/>
        </p:nvSpPr>
        <p:spPr bwMode="auto">
          <a:xfrm>
            <a:off x="1828801" y="762000"/>
            <a:ext cx="492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20.10  </a:t>
            </a:r>
            <a:r>
              <a:rPr lang="en-US" altLang="en-US" sz="2000" i="1">
                <a:latin typeface="Times New Roman" panose="02020603050405020304" pitchFamily="18" charset="0"/>
              </a:rPr>
              <a:t>Flags used in fragmentation</a:t>
            </a:r>
          </a:p>
        </p:txBody>
      </p:sp>
      <p:sp>
        <p:nvSpPr>
          <p:cNvPr id="87040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3060701"/>
            <a:ext cx="5524500"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6526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p:cNvSpPr txBox="1">
            <a:spLocks noChangeArrowheads="1"/>
          </p:cNvSpPr>
          <p:nvPr/>
        </p:nvSpPr>
        <p:spPr bwMode="auto">
          <a:xfrm>
            <a:off x="1828801" y="762000"/>
            <a:ext cx="4475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20.11  </a:t>
            </a:r>
            <a:r>
              <a:rPr lang="en-US" altLang="en-US" sz="2000" i="1">
                <a:latin typeface="Times New Roman" panose="02020603050405020304" pitchFamily="18" charset="0"/>
              </a:rPr>
              <a:t>Fragmentation example</a:t>
            </a:r>
          </a:p>
        </p:txBody>
      </p:sp>
      <p:sp>
        <p:nvSpPr>
          <p:cNvPr id="87142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838" y="2170114"/>
            <a:ext cx="7751762"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9665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1"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2" name="Text Box 4"/>
          <p:cNvSpPr txBox="1">
            <a:spLocks noChangeArrowheads="1"/>
          </p:cNvSpPr>
          <p:nvPr/>
        </p:nvSpPr>
        <p:spPr bwMode="auto">
          <a:xfrm>
            <a:off x="1828801" y="304800"/>
            <a:ext cx="5326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20.12  </a:t>
            </a:r>
            <a:r>
              <a:rPr lang="en-US" altLang="en-US" sz="2000" i="1">
                <a:latin typeface="Times New Roman" panose="02020603050405020304" pitchFamily="18" charset="0"/>
              </a:rPr>
              <a:t>Detailed fragmentation example</a:t>
            </a:r>
          </a:p>
        </p:txBody>
      </p:sp>
      <p:sp>
        <p:nvSpPr>
          <p:cNvPr id="872453"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6" y="1198564"/>
            <a:ext cx="6956425" cy="512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3072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4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4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4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5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5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5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2153"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packet has arrived with an M bit value of 0. Is this the first fragment, the last fragment, or a middle fragment? Do we know if the packet was fragmented?</a:t>
            </a:r>
          </a:p>
        </p:txBody>
      </p:sp>
      <p:sp>
        <p:nvSpPr>
          <p:cNvPr id="902154" name="Rectangle 10"/>
          <p:cNvSpPr>
            <a:spLocks noChangeArrowheads="1"/>
          </p:cNvSpPr>
          <p:nvPr/>
        </p:nvSpPr>
        <p:spPr bwMode="auto">
          <a:xfrm>
            <a:off x="1752600" y="3106738"/>
            <a:ext cx="8686800" cy="2227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If the M bit is 0, it means that there are no more fragments; the fragment is the last one. However, we cannot say if the original packet was fragmented or not. A non-fragmented packet is considered the last fragment.</a:t>
            </a:r>
          </a:p>
        </p:txBody>
      </p:sp>
      <p:sp>
        <p:nvSpPr>
          <p:cNvPr id="902155"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20.5</a:t>
            </a:r>
          </a:p>
        </p:txBody>
      </p:sp>
    </p:spTree>
    <p:extLst>
      <p:ext uri="{BB962C8B-B14F-4D97-AF65-F5344CB8AC3E}">
        <p14:creationId xmlns:p14="http://schemas.microsoft.com/office/powerpoint/2010/main" val="3201331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1"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2"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3"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4"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5"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6"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3177"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packet has arrived with an M bit value of 1. Is this the first fragment, the last fragment, or a middle fragment? Do we know if the packet was fragmented?</a:t>
            </a:r>
          </a:p>
        </p:txBody>
      </p:sp>
      <p:sp>
        <p:nvSpPr>
          <p:cNvPr id="903178" name="Rectangle 10"/>
          <p:cNvSpPr>
            <a:spLocks noChangeArrowheads="1"/>
          </p:cNvSpPr>
          <p:nvPr/>
        </p:nvSpPr>
        <p:spPr bwMode="auto">
          <a:xfrm>
            <a:off x="1752600" y="3106738"/>
            <a:ext cx="8686800" cy="26543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If the M bit is 1, it means that there is at least one more fragment. This fragment can be the first one or a middle one, but not the last one. We don’t know if it is the first one or a middle one; we need more information (the value of the fragmentation offset).</a:t>
            </a:r>
          </a:p>
        </p:txBody>
      </p:sp>
      <p:sp>
        <p:nvSpPr>
          <p:cNvPr id="903179"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20.6</a:t>
            </a:r>
          </a:p>
        </p:txBody>
      </p:sp>
    </p:spTree>
    <p:extLst>
      <p:ext uri="{BB962C8B-B14F-4D97-AF65-F5344CB8AC3E}">
        <p14:creationId xmlns:p14="http://schemas.microsoft.com/office/powerpoint/2010/main" val="2269706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36871" y="-121645"/>
            <a:ext cx="9997440" cy="1143000"/>
          </a:xfrm>
        </p:spPr>
        <p:txBody>
          <a:bodyPr>
            <a:normAutofit fontScale="90000"/>
          </a:bodyPr>
          <a:lstStyle/>
          <a:p>
            <a:r>
              <a:rPr lang="en-US" altLang="en-US" sz="4000" dirty="0"/>
              <a:t>Comparison of Virtual-Circuit and Datagram Subnets</a:t>
            </a:r>
          </a:p>
        </p:txBody>
      </p:sp>
      <p:sp>
        <p:nvSpPr>
          <p:cNvPr id="10245" name="Text Box 5"/>
          <p:cNvSpPr txBox="1">
            <a:spLocks noChangeArrowheads="1"/>
          </p:cNvSpPr>
          <p:nvPr/>
        </p:nvSpPr>
        <p:spPr bwMode="auto">
          <a:xfrm>
            <a:off x="4841876" y="3095625"/>
            <a:ext cx="107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5-4</a:t>
            </a:r>
          </a:p>
        </p:txBody>
      </p:sp>
      <p:pic>
        <p:nvPicPr>
          <p:cNvPr id="10246" name="Picture 6" descr="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970" y="929481"/>
            <a:ext cx="9257816" cy="592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0781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195"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196"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197"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198"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199"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200"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4201"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packet has arrived with an M bit value of 1 and a fragmentation offset value of 0. Is this the first fragment, the last fragment, or a middle fragment?</a:t>
            </a:r>
          </a:p>
        </p:txBody>
      </p:sp>
      <p:sp>
        <p:nvSpPr>
          <p:cNvPr id="904202" name="Rectangle 10"/>
          <p:cNvSpPr>
            <a:spLocks noChangeArrowheads="1"/>
          </p:cNvSpPr>
          <p:nvPr/>
        </p:nvSpPr>
        <p:spPr bwMode="auto">
          <a:xfrm>
            <a:off x="1752600" y="3106739"/>
            <a:ext cx="8686800" cy="1800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panose="02020603050405020304" pitchFamily="18" charset="0"/>
              </a:rPr>
              <a:t>Because the M bit is 1, it is either the first fragment or a middle one. Because the offset value is 0, it is the first fragment.</a:t>
            </a:r>
          </a:p>
        </p:txBody>
      </p:sp>
      <p:sp>
        <p:nvSpPr>
          <p:cNvPr id="904203"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20.7</a:t>
            </a:r>
          </a:p>
        </p:txBody>
      </p:sp>
    </p:spTree>
    <p:extLst>
      <p:ext uri="{BB962C8B-B14F-4D97-AF65-F5344CB8AC3E}">
        <p14:creationId xmlns:p14="http://schemas.microsoft.com/office/powerpoint/2010/main" val="12702435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19"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0"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1"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2"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3"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4"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5225" name="Rectangle 9"/>
          <p:cNvSpPr>
            <a:spLocks noChangeArrowheads="1"/>
          </p:cNvSpPr>
          <p:nvPr/>
        </p:nvSpPr>
        <p:spPr bwMode="auto">
          <a:xfrm>
            <a:off x="1752600" y="1143000"/>
            <a:ext cx="8686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packet has arrived in which the offset value is 100. What is the number of the first byte? Do we know the number of the last byte?</a:t>
            </a:r>
          </a:p>
        </p:txBody>
      </p:sp>
      <p:sp>
        <p:nvSpPr>
          <p:cNvPr id="905226" name="Rectangle 10"/>
          <p:cNvSpPr>
            <a:spLocks noChangeArrowheads="1"/>
          </p:cNvSpPr>
          <p:nvPr/>
        </p:nvSpPr>
        <p:spPr bwMode="auto">
          <a:xfrm>
            <a:off x="1752600" y="3106738"/>
            <a:ext cx="8686800" cy="2227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solidFill>
                  <a:schemeClr val="hlink"/>
                </a:solidFill>
                <a:latin typeface="Times New Roman" panose="02020603050405020304" pitchFamily="18" charset="0"/>
              </a:rPr>
              <a:t>Solution</a:t>
            </a:r>
          </a:p>
          <a:p>
            <a:r>
              <a:rPr lang="en-US" altLang="en-US" sz="2800" i="1">
                <a:latin typeface="Times New Roman" panose="02020603050405020304" pitchFamily="18" charset="0"/>
              </a:rPr>
              <a:t>To find the number of the first byte, we multiply the offset value by 8. This means that the first byte number is 800. We cannot determine the number of the last byte unless we know the length.</a:t>
            </a:r>
          </a:p>
        </p:txBody>
      </p:sp>
      <p:sp>
        <p:nvSpPr>
          <p:cNvPr id="905227"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20.8</a:t>
            </a:r>
          </a:p>
        </p:txBody>
      </p:sp>
    </p:spTree>
    <p:extLst>
      <p:ext uri="{BB962C8B-B14F-4D97-AF65-F5344CB8AC3E}">
        <p14:creationId xmlns:p14="http://schemas.microsoft.com/office/powerpoint/2010/main" val="30358646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6249" name="Rectangle 9"/>
          <p:cNvSpPr>
            <a:spLocks noChangeArrowheads="1"/>
          </p:cNvSpPr>
          <p:nvPr/>
        </p:nvSpPr>
        <p:spPr bwMode="auto">
          <a:xfrm>
            <a:off x="1752600" y="1143001"/>
            <a:ext cx="8686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 packet has arrived in which the offset value is 100, the value of HLEN is 5, and the value of the total length field is 100. What are the numbers of the first byte and the last byte?</a:t>
            </a:r>
          </a:p>
        </p:txBody>
      </p:sp>
      <p:sp>
        <p:nvSpPr>
          <p:cNvPr id="906250" name="Rectangle 10"/>
          <p:cNvSpPr>
            <a:spLocks noChangeArrowheads="1"/>
          </p:cNvSpPr>
          <p:nvPr/>
        </p:nvSpPr>
        <p:spPr bwMode="auto">
          <a:xfrm>
            <a:off x="1752600" y="3106738"/>
            <a:ext cx="8686800" cy="2227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i="1">
                <a:solidFill>
                  <a:schemeClr val="hlink"/>
                </a:solidFill>
                <a:latin typeface="Times New Roman" panose="02020603050405020304" pitchFamily="18" charset="0"/>
              </a:rPr>
              <a:t>Solution</a:t>
            </a:r>
          </a:p>
          <a:p>
            <a:r>
              <a:rPr lang="en-US" altLang="en-US" sz="2800" i="1">
                <a:latin typeface="Times" panose="02020603050405020304" pitchFamily="18" charset="0"/>
              </a:rPr>
              <a:t>The first byte number is 100 × 8 = 800. The total length is 100 bytes, and the header length is 20 bytes (5 × 4), which means that there are 80 bytes in this datagram. If the first byte number is 800, the last byte number must be 879.</a:t>
            </a:r>
          </a:p>
        </p:txBody>
      </p:sp>
      <p:sp>
        <p:nvSpPr>
          <p:cNvPr id="906251" name="Text Box 11"/>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20.9</a:t>
            </a:r>
          </a:p>
        </p:txBody>
      </p:sp>
    </p:spTree>
    <p:extLst>
      <p:ext uri="{BB962C8B-B14F-4D97-AF65-F5344CB8AC3E}">
        <p14:creationId xmlns:p14="http://schemas.microsoft.com/office/powerpoint/2010/main" val="20040228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67"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68"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69"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70"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71"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72"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907273" name="Rectangle 9"/>
          <p:cNvSpPr>
            <a:spLocks noChangeArrowheads="1"/>
          </p:cNvSpPr>
          <p:nvPr/>
        </p:nvSpPr>
        <p:spPr bwMode="auto">
          <a:xfrm>
            <a:off x="1752600" y="1143001"/>
            <a:ext cx="8686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Figure 20.13 shows an example of a checksum calculation for an IPv4 header without options. The header is divided into 16-bit sections. All the sections are added and the sum is complemented. The result is inserted in the checksum field.</a:t>
            </a:r>
          </a:p>
        </p:txBody>
      </p:sp>
      <p:sp>
        <p:nvSpPr>
          <p:cNvPr id="907275" name="Text Box 11"/>
          <p:cNvSpPr txBox="1">
            <a:spLocks noChangeArrowheads="1"/>
          </p:cNvSpPr>
          <p:nvPr/>
        </p:nvSpPr>
        <p:spPr bwMode="auto">
          <a:xfrm>
            <a:off x="2667000" y="0"/>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20.10</a:t>
            </a:r>
          </a:p>
        </p:txBody>
      </p:sp>
    </p:spTree>
    <p:extLst>
      <p:ext uri="{BB962C8B-B14F-4D97-AF65-F5344CB8AC3E}">
        <p14:creationId xmlns:p14="http://schemas.microsoft.com/office/powerpoint/2010/main" val="1294566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p:cNvSpPr txBox="1">
            <a:spLocks noChangeArrowheads="1"/>
          </p:cNvSpPr>
          <p:nvPr/>
        </p:nvSpPr>
        <p:spPr bwMode="auto">
          <a:xfrm>
            <a:off x="1828801" y="381000"/>
            <a:ext cx="633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20.13  </a:t>
            </a:r>
            <a:r>
              <a:rPr lang="en-US" altLang="en-US" sz="2000" i="1">
                <a:latin typeface="Times New Roman" panose="02020603050405020304" pitchFamily="18" charset="0"/>
              </a:rPr>
              <a:t>Example of checksum calculation in IPv4</a:t>
            </a:r>
          </a:p>
        </p:txBody>
      </p:sp>
      <p:sp>
        <p:nvSpPr>
          <p:cNvPr id="873477" name="Line 5"/>
          <p:cNvSpPr>
            <a:spLocks noChangeShapeType="1"/>
          </p:cNvSpPr>
          <p:nvPr/>
        </p:nvSpPr>
        <p:spPr bwMode="auto">
          <a:xfrm>
            <a:off x="1676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6" y="1335088"/>
            <a:ext cx="4524375"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8259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49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500" name="Text Box 4"/>
          <p:cNvSpPr txBox="1">
            <a:spLocks noChangeArrowheads="1"/>
          </p:cNvSpPr>
          <p:nvPr/>
        </p:nvSpPr>
        <p:spPr bwMode="auto">
          <a:xfrm>
            <a:off x="1828800" y="762000"/>
            <a:ext cx="500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20.14  </a:t>
            </a:r>
            <a:r>
              <a:rPr lang="en-US" altLang="en-US" sz="2000" i="1">
                <a:latin typeface="Times New Roman" panose="02020603050405020304" pitchFamily="18" charset="0"/>
              </a:rPr>
              <a:t>Taxonomy of options in IPv4</a:t>
            </a:r>
          </a:p>
        </p:txBody>
      </p:sp>
      <p:sp>
        <p:nvSpPr>
          <p:cNvPr id="87450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4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905001"/>
            <a:ext cx="7331075"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963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9139" name="Text Box 3"/>
          <p:cNvSpPr txBox="1">
            <a:spLocks noChangeArrowheads="1"/>
          </p:cNvSpPr>
          <p:nvPr/>
        </p:nvSpPr>
        <p:spPr bwMode="auto">
          <a:xfrm>
            <a:off x="1752600" y="406400"/>
            <a:ext cx="18309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effectLst>
                  <a:outerShdw blurRad="38100" dist="38100" dir="2700000" algn="tl">
                    <a:srgbClr val="C0C0C0"/>
                  </a:outerShdw>
                </a:effectLst>
                <a:latin typeface="Times" panose="02020603050405020304" pitchFamily="18" charset="0"/>
              </a:rPr>
              <a:t>20-3   IPv6</a:t>
            </a:r>
          </a:p>
        </p:txBody>
      </p:sp>
      <p:sp>
        <p:nvSpPr>
          <p:cNvPr id="859140"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9141" name="Rectangle 5"/>
          <p:cNvSpPr>
            <a:spLocks noChangeArrowheads="1"/>
          </p:cNvSpPr>
          <p:nvPr/>
        </p:nvSpPr>
        <p:spPr bwMode="auto">
          <a:xfrm>
            <a:off x="1676400" y="1600201"/>
            <a:ext cx="82296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network layer protocol in the TCP/IP protocol suite is currently IPv4. Although IPv4 is well designed, data communication has evolved since the inception of IPv4 in the 1970s. IPv4 has some deficiencies that make it unsuitable for the fast-growing Internet.</a:t>
            </a:r>
          </a:p>
        </p:txBody>
      </p:sp>
      <p:sp>
        <p:nvSpPr>
          <p:cNvPr id="859142" name="Rectangle 6"/>
          <p:cNvSpPr>
            <a:spLocks noChangeArrowheads="1"/>
          </p:cNvSpPr>
          <p:nvPr/>
        </p:nvSpPr>
        <p:spPr bwMode="auto">
          <a:xfrm>
            <a:off x="1676400" y="4908551"/>
            <a:ext cx="670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Advantages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Packet Format</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Extension Headers</a:t>
            </a:r>
            <a:endParaRPr lang="en-US" altLang="en-US" sz="2400">
              <a:solidFill>
                <a:srgbClr val="0033CC"/>
              </a:solidFill>
              <a:latin typeface="Times New Roman" panose="02020603050405020304" pitchFamily="18" charset="0"/>
            </a:endParaRPr>
          </a:p>
        </p:txBody>
      </p:sp>
      <p:sp>
        <p:nvSpPr>
          <p:cNvPr id="859143" name="Text Box 7"/>
          <p:cNvSpPr txBox="1">
            <a:spLocks noChangeArrowheads="1"/>
          </p:cNvSpPr>
          <p:nvPr/>
        </p:nvSpPr>
        <p:spPr bwMode="auto">
          <a:xfrm>
            <a:off x="1689101" y="44323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7660622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p:cNvSpPr txBox="1">
            <a:spLocks noChangeArrowheads="1"/>
          </p:cNvSpPr>
          <p:nvPr/>
        </p:nvSpPr>
        <p:spPr bwMode="auto">
          <a:xfrm>
            <a:off x="1828800" y="762000"/>
            <a:ext cx="564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20.15  </a:t>
            </a:r>
            <a:r>
              <a:rPr lang="en-US" altLang="en-US" sz="2000" i="1">
                <a:latin typeface="Times New Roman" panose="02020603050405020304" pitchFamily="18" charset="0"/>
              </a:rPr>
              <a:t>IPv6 datagram header and payload</a:t>
            </a:r>
          </a:p>
        </p:txBody>
      </p:sp>
      <p:sp>
        <p:nvSpPr>
          <p:cNvPr id="87552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2286000"/>
            <a:ext cx="7440613" cy="259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4842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Line 2"/>
          <p:cNvSpPr>
            <a:spLocks noChangeShapeType="1"/>
          </p:cNvSpPr>
          <p:nvPr/>
        </p:nvSpPr>
        <p:spPr bwMode="auto">
          <a:xfrm>
            <a:off x="1676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7" name="Line 3"/>
          <p:cNvSpPr>
            <a:spLocks noChangeShapeType="1"/>
          </p:cNvSpPr>
          <p:nvPr/>
        </p:nvSpPr>
        <p:spPr bwMode="auto">
          <a:xfrm>
            <a:off x="1676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6548" name="Text Box 4"/>
          <p:cNvSpPr txBox="1">
            <a:spLocks noChangeArrowheads="1"/>
          </p:cNvSpPr>
          <p:nvPr/>
        </p:nvSpPr>
        <p:spPr bwMode="auto">
          <a:xfrm>
            <a:off x="1828801" y="304800"/>
            <a:ext cx="497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20.16  </a:t>
            </a:r>
            <a:r>
              <a:rPr lang="en-US" altLang="en-US" sz="2000" i="1">
                <a:latin typeface="Times New Roman" panose="02020603050405020304" pitchFamily="18" charset="0"/>
              </a:rPr>
              <a:t>Format of an IPv6 datagram</a:t>
            </a:r>
          </a:p>
        </p:txBody>
      </p:sp>
      <p:sp>
        <p:nvSpPr>
          <p:cNvPr id="876549" name="Line 5"/>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6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238" y="1292226"/>
            <a:ext cx="6380162"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4774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2"/>
          <p:cNvSpPr txBox="1">
            <a:spLocks noChangeArrowheads="1"/>
          </p:cNvSpPr>
          <p:nvPr/>
        </p:nvSpPr>
        <p:spPr bwMode="auto">
          <a:xfrm>
            <a:off x="3284538" y="304800"/>
            <a:ext cx="4538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20.6  </a:t>
            </a:r>
            <a:r>
              <a:rPr lang="en-US" altLang="en-US" sz="2000" i="1">
                <a:latin typeface="Times New Roman" panose="02020603050405020304" pitchFamily="18" charset="0"/>
              </a:rPr>
              <a:t>Next header codes for IPv6</a:t>
            </a:r>
          </a:p>
        </p:txBody>
      </p:sp>
      <p:pic>
        <p:nvPicPr>
          <p:cNvPr id="891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685801"/>
            <a:ext cx="5932488"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3142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Routing Algorithms</a:t>
            </a:r>
          </a:p>
        </p:txBody>
      </p:sp>
      <p:sp>
        <p:nvSpPr>
          <p:cNvPr id="11267" name="Rectangle 3"/>
          <p:cNvSpPr>
            <a:spLocks noGrp="1" noChangeArrowheads="1"/>
          </p:cNvSpPr>
          <p:nvPr>
            <p:ph type="body" idx="1"/>
          </p:nvPr>
        </p:nvSpPr>
        <p:spPr>
          <a:xfrm>
            <a:off x="1914144" y="1622425"/>
            <a:ext cx="8374062" cy="4430645"/>
          </a:xfrm>
        </p:spPr>
        <p:txBody>
          <a:bodyPr>
            <a:normAutofit/>
          </a:bodyPr>
          <a:lstStyle/>
          <a:p>
            <a:pPr>
              <a:buFontTx/>
              <a:buChar char="•"/>
            </a:pPr>
            <a:r>
              <a:rPr lang="en-US" altLang="en-US" dirty="0"/>
              <a:t>The Optimality Principle</a:t>
            </a:r>
          </a:p>
          <a:p>
            <a:pPr>
              <a:buFontTx/>
              <a:buChar char="•"/>
            </a:pPr>
            <a:r>
              <a:rPr lang="en-US" altLang="en-US" dirty="0"/>
              <a:t>Shortest Path Routing</a:t>
            </a:r>
          </a:p>
          <a:p>
            <a:pPr>
              <a:buFontTx/>
              <a:buChar char="•"/>
            </a:pPr>
            <a:r>
              <a:rPr lang="en-US" altLang="en-US" dirty="0"/>
              <a:t>Flooding</a:t>
            </a:r>
          </a:p>
          <a:p>
            <a:pPr>
              <a:buFontTx/>
              <a:buChar char="•"/>
            </a:pPr>
            <a:r>
              <a:rPr lang="en-US" altLang="en-US" dirty="0"/>
              <a:t>Distance Vector Routing</a:t>
            </a:r>
          </a:p>
          <a:p>
            <a:pPr>
              <a:buFontTx/>
              <a:buChar char="•"/>
            </a:pPr>
            <a:r>
              <a:rPr lang="en-US" altLang="en-US" dirty="0"/>
              <a:t>Link State Routing</a:t>
            </a:r>
          </a:p>
          <a:p>
            <a:pPr>
              <a:buFontTx/>
              <a:buChar char="•"/>
            </a:pPr>
            <a:r>
              <a:rPr lang="en-US" altLang="en-US" dirty="0" smtClean="0"/>
              <a:t>Broadcast </a:t>
            </a:r>
            <a:r>
              <a:rPr lang="en-US" altLang="en-US" dirty="0"/>
              <a:t>Routing</a:t>
            </a:r>
          </a:p>
          <a:p>
            <a:pPr>
              <a:buFontTx/>
              <a:buChar char="•"/>
            </a:pPr>
            <a:r>
              <a:rPr lang="en-US" altLang="en-US" dirty="0"/>
              <a:t>Multicast </a:t>
            </a:r>
            <a:r>
              <a:rPr lang="en-US" altLang="en-US" dirty="0" smtClean="0"/>
              <a:t>Routing</a:t>
            </a:r>
            <a:endParaRPr lang="en-US" altLang="en-US" dirty="0"/>
          </a:p>
        </p:txBody>
      </p:sp>
    </p:spTree>
    <p:extLst>
      <p:ext uri="{BB962C8B-B14F-4D97-AF65-F5344CB8AC3E}">
        <p14:creationId xmlns:p14="http://schemas.microsoft.com/office/powerpoint/2010/main" val="11749402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ext Box 2"/>
          <p:cNvSpPr txBox="1">
            <a:spLocks noChangeArrowheads="1"/>
          </p:cNvSpPr>
          <p:nvPr/>
        </p:nvSpPr>
        <p:spPr bwMode="auto">
          <a:xfrm>
            <a:off x="1828801" y="457200"/>
            <a:ext cx="707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20.9  </a:t>
            </a:r>
            <a:r>
              <a:rPr lang="en-US" altLang="en-US" sz="2000" i="1">
                <a:latin typeface="Times New Roman" panose="02020603050405020304" pitchFamily="18" charset="0"/>
              </a:rPr>
              <a:t>Comparison between IPv4 and IPv6 packet headers</a:t>
            </a:r>
          </a:p>
        </p:txBody>
      </p:sp>
      <p:pic>
        <p:nvPicPr>
          <p:cNvPr id="8949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914400"/>
            <a:ext cx="8739188" cy="471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1146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60163" name="Text Box 3"/>
          <p:cNvSpPr txBox="1">
            <a:spLocks noChangeArrowheads="1"/>
          </p:cNvSpPr>
          <p:nvPr/>
        </p:nvSpPr>
        <p:spPr bwMode="auto">
          <a:xfrm>
            <a:off x="1752600" y="406400"/>
            <a:ext cx="58377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effectLst>
                  <a:outerShdw blurRad="38100" dist="38100" dir="2700000" algn="tl">
                    <a:srgbClr val="C0C0C0"/>
                  </a:outerShdw>
                </a:effectLst>
                <a:latin typeface="Times" panose="02020603050405020304" pitchFamily="18" charset="0"/>
              </a:rPr>
              <a:t>20-4   TRANSITION FROM IPv4 TO IPv6</a:t>
            </a:r>
          </a:p>
        </p:txBody>
      </p:sp>
      <p:sp>
        <p:nvSpPr>
          <p:cNvPr id="860164"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0165" name="Rectangle 5"/>
          <p:cNvSpPr>
            <a:spLocks noChangeArrowheads="1"/>
          </p:cNvSpPr>
          <p:nvPr/>
        </p:nvSpPr>
        <p:spPr bwMode="auto">
          <a:xfrm>
            <a:off x="1676400" y="1524000"/>
            <a:ext cx="8229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Because of the huge number of systems on the Internet, the transition from IPv4 to IPv6 cannot happen suddenly. It takes a considerable amount of time before every system in the Internet can move from IPv4 to IPv6. The transition must be smooth to prevent any problems between IPv4 and IPv6 systems. </a:t>
            </a:r>
          </a:p>
        </p:txBody>
      </p:sp>
      <p:sp>
        <p:nvSpPr>
          <p:cNvPr id="860166" name="Rectangle 6"/>
          <p:cNvSpPr>
            <a:spLocks noChangeArrowheads="1"/>
          </p:cNvSpPr>
          <p:nvPr/>
        </p:nvSpPr>
        <p:spPr bwMode="auto">
          <a:xfrm>
            <a:off x="1676400" y="5124451"/>
            <a:ext cx="670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Dual Stack</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Tunneling</a:t>
            </a:r>
            <a:br>
              <a:rPr lang="fr-FR" altLang="en-US" sz="2400">
                <a:solidFill>
                  <a:srgbClr val="0033CC"/>
                </a:solidFill>
                <a:latin typeface="Times New Roman" panose="02020603050405020304" pitchFamily="18" charset="0"/>
              </a:rPr>
            </a:br>
            <a:r>
              <a:rPr lang="fr-FR" altLang="en-US" sz="2400">
                <a:solidFill>
                  <a:srgbClr val="0033CC"/>
                </a:solidFill>
                <a:latin typeface="Times New Roman" panose="02020603050405020304" pitchFamily="18" charset="0"/>
              </a:rPr>
              <a:t>Header Translation</a:t>
            </a:r>
            <a:endParaRPr lang="en-US" altLang="en-US" sz="2400">
              <a:solidFill>
                <a:srgbClr val="0033CC"/>
              </a:solidFill>
              <a:latin typeface="Times New Roman" panose="02020603050405020304" pitchFamily="18" charset="0"/>
            </a:endParaRPr>
          </a:p>
        </p:txBody>
      </p:sp>
      <p:sp>
        <p:nvSpPr>
          <p:cNvPr id="860167" name="Text Box 7"/>
          <p:cNvSpPr txBox="1">
            <a:spLocks noChangeArrowheads="1"/>
          </p:cNvSpPr>
          <p:nvPr/>
        </p:nvSpPr>
        <p:spPr bwMode="auto">
          <a:xfrm>
            <a:off x="1689101" y="4648201"/>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8963761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5"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6" name="Text Box 4"/>
          <p:cNvSpPr txBox="1">
            <a:spLocks noChangeArrowheads="1"/>
          </p:cNvSpPr>
          <p:nvPr/>
        </p:nvSpPr>
        <p:spPr bwMode="auto">
          <a:xfrm>
            <a:off x="1828800" y="762000"/>
            <a:ext cx="470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20.18  </a:t>
            </a:r>
            <a:r>
              <a:rPr lang="en-US" altLang="en-US" sz="2000" i="1">
                <a:latin typeface="Times New Roman" panose="02020603050405020304" pitchFamily="18" charset="0"/>
              </a:rPr>
              <a:t>Three transition strategies</a:t>
            </a:r>
          </a:p>
        </p:txBody>
      </p:sp>
      <p:sp>
        <p:nvSpPr>
          <p:cNvPr id="87859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85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16164"/>
            <a:ext cx="6929438"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4675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19"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20" name="Text Box 4"/>
          <p:cNvSpPr txBox="1">
            <a:spLocks noChangeArrowheads="1"/>
          </p:cNvSpPr>
          <p:nvPr/>
        </p:nvSpPr>
        <p:spPr bwMode="auto">
          <a:xfrm>
            <a:off x="1828800" y="762000"/>
            <a:ext cx="3005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20.19 </a:t>
            </a:r>
            <a:r>
              <a:rPr lang="en-US" altLang="en-US" sz="2000" i="1">
                <a:latin typeface="Times New Roman" panose="02020603050405020304" pitchFamily="18" charset="0"/>
              </a:rPr>
              <a:t>Dual stack</a:t>
            </a:r>
          </a:p>
        </p:txBody>
      </p:sp>
      <p:sp>
        <p:nvSpPr>
          <p:cNvPr id="879621"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9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39914"/>
            <a:ext cx="8034338" cy="387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038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3"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p:cNvSpPr txBox="1">
            <a:spLocks noChangeArrowheads="1"/>
          </p:cNvSpPr>
          <p:nvPr/>
        </p:nvSpPr>
        <p:spPr bwMode="auto">
          <a:xfrm>
            <a:off x="1828801" y="762000"/>
            <a:ext cx="394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20.20  </a:t>
            </a:r>
            <a:r>
              <a:rPr lang="en-US" altLang="en-US" sz="2000" i="1">
                <a:latin typeface="Times New Roman" panose="02020603050405020304" pitchFamily="18" charset="0"/>
              </a:rPr>
              <a:t>Tunneling strategy</a:t>
            </a:r>
          </a:p>
        </p:txBody>
      </p:sp>
      <p:sp>
        <p:nvSpPr>
          <p:cNvPr id="880645"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2133600"/>
            <a:ext cx="8355012"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9744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Line 2"/>
          <p:cNvSpPr>
            <a:spLocks noChangeShapeType="1"/>
          </p:cNvSpPr>
          <p:nvPr/>
        </p:nvSpPr>
        <p:spPr bwMode="auto">
          <a:xfrm>
            <a:off x="1676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7" name="Line 3"/>
          <p:cNvSpPr>
            <a:spLocks noChangeShapeType="1"/>
          </p:cNvSpPr>
          <p:nvPr/>
        </p:nvSpPr>
        <p:spPr bwMode="auto">
          <a:xfrm>
            <a:off x="1676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668" name="Text Box 4"/>
          <p:cNvSpPr txBox="1">
            <a:spLocks noChangeArrowheads="1"/>
          </p:cNvSpPr>
          <p:nvPr/>
        </p:nvSpPr>
        <p:spPr bwMode="auto">
          <a:xfrm>
            <a:off x="1828801" y="762000"/>
            <a:ext cx="481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20.21  </a:t>
            </a:r>
            <a:r>
              <a:rPr lang="en-US" altLang="en-US" sz="2000" i="1">
                <a:latin typeface="Times New Roman" panose="02020603050405020304" pitchFamily="18" charset="0"/>
              </a:rPr>
              <a:t>Header translation strategy</a:t>
            </a:r>
          </a:p>
        </p:txBody>
      </p:sp>
      <p:sp>
        <p:nvSpPr>
          <p:cNvPr id="881669"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1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2611438"/>
            <a:ext cx="8355012" cy="196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2625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ext Box 2"/>
          <p:cNvSpPr txBox="1">
            <a:spLocks noChangeArrowheads="1"/>
          </p:cNvSpPr>
          <p:nvPr/>
        </p:nvSpPr>
        <p:spPr bwMode="auto">
          <a:xfrm>
            <a:off x="1828801" y="533400"/>
            <a:ext cx="382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20.11  </a:t>
            </a:r>
            <a:r>
              <a:rPr lang="en-US" altLang="en-US" sz="2000" i="1">
                <a:latin typeface="Times New Roman" panose="02020603050405020304" pitchFamily="18" charset="0"/>
              </a:rPr>
              <a:t>Header translation</a:t>
            </a:r>
          </a:p>
        </p:txBody>
      </p:sp>
      <p:pic>
        <p:nvPicPr>
          <p:cNvPr id="897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990601"/>
            <a:ext cx="883920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7930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19.</a:t>
            </a:r>
            <a:fld id="{C3CB5481-9FEB-4DA5-9008-7BB0674B080E}" type="slidenum">
              <a:rPr lang="en-US" altLang="en-US"/>
              <a:pPr/>
              <a:t>97</a:t>
            </a:fld>
            <a:endParaRPr lang="en-US" altLang="en-US"/>
          </a:p>
        </p:txBody>
      </p:sp>
      <p:sp>
        <p:nvSpPr>
          <p:cNvPr id="565250" name="Rectangle 2"/>
          <p:cNvSpPr>
            <a:spLocks noChangeArrowheads="1"/>
          </p:cNvSpPr>
          <p:nvPr/>
        </p:nvSpPr>
        <p:spPr bwMode="auto">
          <a:xfrm>
            <a:off x="152400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1752601" y="406400"/>
            <a:ext cx="40184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effectLst>
                  <a:outerShdw blurRad="38100" dist="38100" dir="2700000" algn="tl">
                    <a:srgbClr val="C0C0C0"/>
                  </a:outerShdw>
                </a:effectLst>
                <a:latin typeface="Times" panose="02020603050405020304" pitchFamily="18" charset="0"/>
              </a:rPr>
              <a:t>19-1   IPv4 ADDRESSES</a:t>
            </a:r>
          </a:p>
        </p:txBody>
      </p:sp>
      <p:sp>
        <p:nvSpPr>
          <p:cNvPr id="565252" name="Text Box 4"/>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565253" name="Rectangle 5"/>
          <p:cNvSpPr>
            <a:spLocks noChangeArrowheads="1"/>
          </p:cNvSpPr>
          <p:nvPr/>
        </p:nvSpPr>
        <p:spPr bwMode="auto">
          <a:xfrm>
            <a:off x="1828800" y="16002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An </a:t>
            </a:r>
            <a:r>
              <a:rPr lang="en-US" altLang="en-US" sz="2800" i="1">
                <a:solidFill>
                  <a:schemeClr val="hlink"/>
                </a:solidFill>
                <a:effectLst>
                  <a:outerShdw blurRad="38100" dist="38100" dir="2700000" algn="tl">
                    <a:srgbClr val="C0C0C0"/>
                  </a:outerShdw>
                </a:effectLst>
                <a:latin typeface="Times New Roman" panose="02020603050405020304" pitchFamily="18" charset="0"/>
              </a:rPr>
              <a:t>IPv4 address</a:t>
            </a:r>
            <a:r>
              <a:rPr lang="en-US" altLang="en-US" sz="2800" i="1">
                <a:effectLst>
                  <a:outerShdw blurRad="38100" dist="38100" dir="2700000" algn="tl">
                    <a:srgbClr val="C0C0C0"/>
                  </a:outerShdw>
                </a:effectLst>
                <a:latin typeface="Times New Roman" panose="02020603050405020304" pitchFamily="18" charset="0"/>
              </a:rPr>
              <a:t> is a </a:t>
            </a:r>
            <a:r>
              <a:rPr lang="en-US" altLang="en-US" sz="2800" i="1">
                <a:solidFill>
                  <a:schemeClr val="folHlink"/>
                </a:solidFill>
                <a:effectLst>
                  <a:outerShdw blurRad="38100" dist="38100" dir="2700000" algn="tl">
                    <a:srgbClr val="C0C0C0"/>
                  </a:outerShdw>
                </a:effectLst>
                <a:latin typeface="Times New Roman" panose="02020603050405020304" pitchFamily="18" charset="0"/>
              </a:rPr>
              <a:t>32-bit</a:t>
            </a:r>
            <a:r>
              <a:rPr lang="en-US" altLang="en-US" sz="2800" i="1">
                <a:effectLst>
                  <a:outerShdw blurRad="38100" dist="38100" dir="2700000" algn="tl">
                    <a:srgbClr val="C0C0C0"/>
                  </a:outerShdw>
                </a:effectLst>
                <a:latin typeface="Times New Roman" panose="02020603050405020304" pitchFamily="18" charset="0"/>
              </a:rPr>
              <a:t> address that uniquely and universally defines the connection of a device (for example, a computer or a router) to the Internet.</a:t>
            </a:r>
          </a:p>
        </p:txBody>
      </p:sp>
    </p:spTree>
    <p:extLst>
      <p:ext uri="{BB962C8B-B14F-4D97-AF65-F5344CB8AC3E}">
        <p14:creationId xmlns:p14="http://schemas.microsoft.com/office/powerpoint/2010/main" val="39721772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ltLang="en-US"/>
              <a:t>19.</a:t>
            </a:r>
            <a:fld id="{426B385D-0E92-4E2E-A0D6-22D573EC0835}" type="slidenum">
              <a:rPr lang="en-US" altLang="en-US"/>
              <a:pPr/>
              <a:t>98</a:t>
            </a:fld>
            <a:endParaRPr lang="en-US" altLang="en-US"/>
          </a:p>
        </p:txBody>
      </p:sp>
      <p:sp>
        <p:nvSpPr>
          <p:cNvPr id="1078274" name="Line 2"/>
          <p:cNvSpPr>
            <a:spLocks noChangeShapeType="1"/>
          </p:cNvSpPr>
          <p:nvPr/>
        </p:nvSpPr>
        <p:spPr bwMode="auto">
          <a:xfrm>
            <a:off x="1676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8275" name="Line 3"/>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8276" name="Text Box 4"/>
          <p:cNvSpPr txBox="1">
            <a:spLocks noChangeArrowheads="1"/>
          </p:cNvSpPr>
          <p:nvPr/>
        </p:nvSpPr>
        <p:spPr bwMode="auto">
          <a:xfrm>
            <a:off x="1524000" y="381000"/>
            <a:ext cx="858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19.1  </a:t>
            </a:r>
            <a:r>
              <a:rPr lang="en-US" altLang="en-US" sz="2000" i="1">
                <a:latin typeface="Times New Roman" panose="02020603050405020304" pitchFamily="18" charset="0"/>
              </a:rPr>
              <a:t>Dotted-decimal notation and binary notation for an IPv4 address</a:t>
            </a:r>
          </a:p>
        </p:txBody>
      </p:sp>
      <p:sp>
        <p:nvSpPr>
          <p:cNvPr id="1078277" name="Line 5"/>
          <p:cNvSpPr>
            <a:spLocks noChangeShapeType="1"/>
          </p:cNvSpPr>
          <p:nvPr/>
        </p:nvSpPr>
        <p:spPr bwMode="auto">
          <a:xfrm>
            <a:off x="1676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782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6" y="2533650"/>
            <a:ext cx="7650163"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9594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ltLang="en-US"/>
              <a:t>19.</a:t>
            </a:r>
            <a:fld id="{AEC32F3E-208A-4634-8E97-2C1CE3B72B7F}" type="slidenum">
              <a:rPr lang="en-US" altLang="en-US"/>
              <a:pPr/>
              <a:t>99</a:t>
            </a:fld>
            <a:endParaRPr lang="en-US" altLang="en-US"/>
          </a:p>
        </p:txBody>
      </p:sp>
      <p:sp>
        <p:nvSpPr>
          <p:cNvPr id="1162242" name="Rectangle 2"/>
          <p:cNvSpPr>
            <a:spLocks noChangeArrowheads="1"/>
          </p:cNvSpPr>
          <p:nvPr/>
        </p:nvSpPr>
        <p:spPr bwMode="ltGray">
          <a:xfrm>
            <a:off x="1890713" y="107951"/>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3" name="Rectangle 3"/>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4" name="Rectangle 4"/>
          <p:cNvSpPr>
            <a:spLocks noChangeArrowheads="1"/>
          </p:cNvSpPr>
          <p:nvPr/>
        </p:nvSpPr>
        <p:spPr bwMode="ltGray">
          <a:xfrm>
            <a:off x="2014539" y="530226"/>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5" name="Rectangle 5"/>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6" name="Rectangle 6"/>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7" name="Rectangle 7"/>
          <p:cNvSpPr>
            <a:spLocks noChangeArrowheads="1"/>
          </p:cNvSpPr>
          <p:nvPr/>
        </p:nvSpPr>
        <p:spPr bwMode="gray">
          <a:xfrm>
            <a:off x="2235200" y="1"/>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8" name="Rectangle 8"/>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a:latin typeface="Tahoma" panose="020B0604030504040204" pitchFamily="34" charset="0"/>
            </a:endParaRPr>
          </a:p>
        </p:txBody>
      </p:sp>
      <p:sp>
        <p:nvSpPr>
          <p:cNvPr id="1162249" name="Rectangle 9"/>
          <p:cNvSpPr>
            <a:spLocks noChangeArrowheads="1"/>
          </p:cNvSpPr>
          <p:nvPr/>
        </p:nvSpPr>
        <p:spPr bwMode="auto">
          <a:xfrm>
            <a:off x="1752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Change the following IPv4 addresses from binary notation to dotted-decimal notation.</a:t>
            </a:r>
          </a:p>
        </p:txBody>
      </p:sp>
      <p:sp>
        <p:nvSpPr>
          <p:cNvPr id="1162250" name="Text Box 10"/>
          <p:cNvSpPr txBox="1">
            <a:spLocks noChangeArrowheads="1"/>
          </p:cNvSpPr>
          <p:nvPr/>
        </p:nvSpPr>
        <p:spPr bwMode="auto">
          <a:xfrm>
            <a:off x="2667000" y="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Example 19.1</a:t>
            </a:r>
          </a:p>
        </p:txBody>
      </p:sp>
      <p:pic>
        <p:nvPicPr>
          <p:cNvPr id="11622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362200"/>
            <a:ext cx="771525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2253" name="Rectangle 13"/>
          <p:cNvSpPr>
            <a:spLocks noChangeArrowheads="1"/>
          </p:cNvSpPr>
          <p:nvPr/>
        </p:nvSpPr>
        <p:spPr bwMode="auto">
          <a:xfrm>
            <a:off x="1752600" y="3581401"/>
            <a:ext cx="86868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solidFill>
                  <a:schemeClr val="hlink"/>
                </a:solidFill>
                <a:latin typeface="Times New Roman" panose="02020603050405020304" pitchFamily="18" charset="0"/>
              </a:rPr>
              <a:t>Solution</a:t>
            </a:r>
          </a:p>
          <a:p>
            <a:pPr algn="just"/>
            <a:r>
              <a:rPr lang="en-US" altLang="en-US" sz="2800" i="1">
                <a:latin typeface="Times New Roman" panose="02020603050405020304" pitchFamily="18" charset="0"/>
              </a:rPr>
              <a:t>We replace each group of 8 bits with its equivalent decimal number (see Appendix B) and add dots for separation.</a:t>
            </a:r>
          </a:p>
        </p:txBody>
      </p:sp>
      <p:pic>
        <p:nvPicPr>
          <p:cNvPr id="116225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5486400"/>
            <a:ext cx="30718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1708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4537</TotalTime>
  <Words>2937</Words>
  <Application>Microsoft Office PowerPoint</Application>
  <PresentationFormat>Widescreen</PresentationFormat>
  <Paragraphs>467</Paragraphs>
  <Slides>116</Slides>
  <Notes>95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Arial</vt:lpstr>
      <vt:lpstr>Calibri</vt:lpstr>
      <vt:lpstr>Gill Sans MT</vt:lpstr>
      <vt:lpstr>Helvetica</vt:lpstr>
      <vt:lpstr>Monotype Sorts</vt:lpstr>
      <vt:lpstr>Tahoma</vt:lpstr>
      <vt:lpstr>Times</vt:lpstr>
      <vt:lpstr>Times New Roman</vt:lpstr>
      <vt:lpstr>Verdana</vt:lpstr>
      <vt:lpstr>Wingdings</vt:lpstr>
      <vt:lpstr>Wingdings 2</vt:lpstr>
      <vt:lpstr>Solstice</vt:lpstr>
      <vt:lpstr>Unit - 5</vt:lpstr>
      <vt:lpstr>Contents</vt:lpstr>
      <vt:lpstr>Network Layer Design Isues</vt:lpstr>
      <vt:lpstr>Store-and-Forward Packet Switching</vt:lpstr>
      <vt:lpstr>Services Provided to the Transport Layer</vt:lpstr>
      <vt:lpstr>Implementation of Connectionless Service</vt:lpstr>
      <vt:lpstr>Implementation of Connection-Oriented Service</vt:lpstr>
      <vt:lpstr>Comparison of Virtual-Circuit and Datagram Subnets</vt:lpstr>
      <vt:lpstr>Routing Algorithms</vt:lpstr>
      <vt:lpstr>The Optimality Principle</vt:lpstr>
      <vt:lpstr>Shortest Path Routing</vt:lpstr>
      <vt:lpstr>Shortest Path Routing</vt:lpstr>
      <vt:lpstr>Flooding</vt:lpstr>
      <vt:lpstr>Flooding Example</vt:lpstr>
      <vt:lpstr>PowerPoint Presentation</vt:lpstr>
      <vt:lpstr>PowerPoint Presentation</vt:lpstr>
      <vt:lpstr>PowerPoint Presentation</vt:lpstr>
      <vt:lpstr>PowerPoint Presentation</vt:lpstr>
      <vt:lpstr>PowerPoint Presentation</vt:lpstr>
      <vt:lpstr>Link State Routing</vt:lpstr>
      <vt:lpstr>Learning about the Neighbors</vt:lpstr>
      <vt:lpstr>Measuring Line Cost</vt:lpstr>
      <vt:lpstr>Building Link State Packets</vt:lpstr>
      <vt:lpstr>Broadcast Routing</vt:lpstr>
      <vt:lpstr>Broadcast Routing</vt:lpstr>
      <vt:lpstr>Multicast Routing</vt:lpstr>
      <vt:lpstr>PowerPoint Presentation</vt:lpstr>
      <vt:lpstr>PowerPoint Presentation</vt:lpstr>
      <vt:lpstr>PowerPoint Presentation</vt:lpstr>
      <vt:lpstr>Hop-by-Hop Choke Packets</vt:lpstr>
      <vt:lpstr>Other techniques</vt:lpstr>
      <vt:lpstr>PowerPoint Presentation</vt:lpstr>
      <vt:lpstr>PowerPoint Presentation</vt:lpstr>
      <vt:lpstr>PowerPoint Presentation</vt:lpstr>
      <vt:lpstr>1.1 Scheduling - FIFO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Prachi Bhatt</dc:creator>
  <cp:lastModifiedBy>Prachi</cp:lastModifiedBy>
  <cp:revision>257</cp:revision>
  <dcterms:created xsi:type="dcterms:W3CDTF">2016-06-24T08:19:40Z</dcterms:created>
  <dcterms:modified xsi:type="dcterms:W3CDTF">2016-11-20T18:07:00Z</dcterms:modified>
</cp:coreProperties>
</file>